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svg" ContentType="image/svg+xml"/>
  <Default Extension="fntdata" ContentType="application/x-fontdata"/>
  <Default Extension="jpeg" ContentType="image/jpeg"/>
  <Default Extension="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slideLayout7.xml" ContentType="application/vnd.openxmlformats-officedocument.presentationml.slideLayout+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16.xml" ContentType="application/vnd.openxmlformats-officedocument.presentationml.slide+xml"/>
  <Override PartName="/ppt/viewProps.xml" ContentType="application/vnd.openxmlformats-officedocument.presentationml.viewProps+xml"/>
  <Override PartName="/ppt/tableStyles.xml" ContentType="application/vnd.openxmlformats-officedocument.presentationml.tableStyl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2" /><Relationship Type="http://schemas.openxmlformats.org/package/2006/relationships/metadata/core-properties" Target="/docProps/core.xml" Id="rId3"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true"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VT323" panose="00000509000000000000" charset="1"/>
      <p:regular r:id="rId22"/>
    </p:embeddedFont>
    <p:embeddedFont>
      <p:font typeface="Roboto Mono" panose="00000000000000000000" charset="1"/>
      <p:regular r:id="rId23"/>
    </p:embeddedFont>
    <p:embeddedFont>
      <p:font typeface="Arial" panose="020B0604020202020204" charset="1"/>
      <p:regular r:id="rId24"/>
    </p:embeddedFont>
    <p:embeddedFont>
      <p:font typeface="Calibri (MS)" panose="020F0502020204030204" charset="1"/>
      <p:regular r:id="rId25"/>
    </p:embeddedFont>
    <p:embeddedFont>
      <p:font typeface="Roboto Mono Bold" panose="00000000000000000000" charset="1"/>
      <p:regular r:id="rId26"/>
    </p:embeddedFont>
    <p:embeddedFont>
      <p:font typeface="Lato Heavy" panose="020F0502020204030203" charset="1"/>
      <p:regular r:id="rId27"/>
    </p:embeddedFont>
    <p:embeddedFont>
      <p:font typeface="Lato Bold Italics" panose="020F0502020204030203" charset="1"/>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5.xml" Id="rId10" /><Relationship Type="http://schemas.openxmlformats.org/officeDocument/2006/relationships/slide" Target="/ppt/slides/slide6.xml" Id="rId11" /><Relationship Type="http://schemas.openxmlformats.org/officeDocument/2006/relationships/slide" Target="/ppt/slides/slide7.xml" Id="rId12" /><Relationship Type="http://schemas.openxmlformats.org/officeDocument/2006/relationships/slide" Target="/ppt/slides/slide8.xml" Id="rId13" /><Relationship Type="http://schemas.openxmlformats.org/officeDocument/2006/relationships/slide" Target="/ppt/slides/slide9.xml" Id="rId14" /><Relationship Type="http://schemas.openxmlformats.org/officeDocument/2006/relationships/slide" Target="/ppt/slides/slide10.xml" Id="rId15" /><Relationship Type="http://schemas.openxmlformats.org/officeDocument/2006/relationships/slide" Target="/ppt/slides/slide11.xml" Id="rId16" /><Relationship Type="http://schemas.openxmlformats.org/officeDocument/2006/relationships/slide" Target="/ppt/slides/slide12.xml" Id="rId17" /><Relationship Type="http://schemas.openxmlformats.org/officeDocument/2006/relationships/slide" Target="/ppt/slides/slide13.xml" Id="rId18" /><Relationship Type="http://schemas.openxmlformats.org/officeDocument/2006/relationships/slide" Target="/ppt/slides/slide14.xml" Id="rId19" /><Relationship Type="http://schemas.openxmlformats.org/officeDocument/2006/relationships/presProps" Target="/ppt/presProps.xml" Id="rId2" /><Relationship Type="http://schemas.openxmlformats.org/officeDocument/2006/relationships/slide" Target="/ppt/slides/slide15.xml" Id="rId20" /><Relationship Type="http://schemas.openxmlformats.org/officeDocument/2006/relationships/slide" Target="/ppt/slides/slide16.xml" Id="rId21" /><Relationship Type="http://schemas.openxmlformats.org/officeDocument/2006/relationships/font" Target="/ppt/fonts/font22.fntdata" Id="rId22" /><Relationship Type="http://schemas.openxmlformats.org/officeDocument/2006/relationships/font" Target="/ppt/fonts/font23.fntdata" Id="rId23" /><Relationship Type="http://schemas.openxmlformats.org/officeDocument/2006/relationships/font" Target="/ppt/fonts/font24.fntdata" Id="rId24" /><Relationship Type="http://schemas.openxmlformats.org/officeDocument/2006/relationships/font" Target="/ppt/fonts/font25.fntdata" Id="rId25" /><Relationship Type="http://schemas.openxmlformats.org/officeDocument/2006/relationships/font" Target="/ppt/fonts/font26.fntdata" Id="rId26" /><Relationship Type="http://schemas.openxmlformats.org/officeDocument/2006/relationships/font" Target="/ppt/fonts/font27.fntdata" Id="rId27" /><Relationship Type="http://schemas.openxmlformats.org/officeDocument/2006/relationships/font" Target="/ppt/fonts/font28.fntdata" Id="rId28" /><Relationship Type="http://schemas.openxmlformats.org/officeDocument/2006/relationships/viewProps" Target="/ppt/viewProps.xml" Id="rId3" /><Relationship Type="http://schemas.openxmlformats.org/officeDocument/2006/relationships/theme" Target="/ppt/theme/theme1.xml" Id="rId4" /><Relationship Type="http://schemas.openxmlformats.org/officeDocument/2006/relationships/tableStyles" Target="/ppt/tableStyles.xml" Id="rId5" /><Relationship Type="http://schemas.openxmlformats.org/officeDocument/2006/relationships/slide" Target="/ppt/slides/slide1.xml" Id="rId6" /><Relationship Type="http://schemas.openxmlformats.org/officeDocument/2006/relationships/slide" Target="/ppt/slides/slide2.xml" Id="rId7" /><Relationship Type="http://schemas.openxmlformats.org/officeDocument/2006/relationships/slide" Target="/ppt/slides/slide3.xml" Id="rId8" /><Relationship Type="http://schemas.openxmlformats.org/officeDocument/2006/relationships/slide" Target="/ppt/slides/slide4.xml" Id="rId9"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7.xml" Id="rId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png" Id="rId3" /><Relationship Type="http://schemas.openxmlformats.org/officeDocument/2006/relationships/image" Target="/ppt/media/image3.png" Id="rId4"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5.png" Id="rId3" /><Relationship Type="http://schemas.openxmlformats.org/officeDocument/2006/relationships/image" Target="/ppt/media/image2.png" Id="rId4" /><Relationship Type="http://schemas.openxmlformats.org/officeDocument/2006/relationships/image" Target="/ppt/media/image14.png" Id="rId5"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15.png" Id="rId5"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16.png" Id="rId5"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17.png" Id="rId5"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18.png" Id="rId5" /></Relationships>
</file>

<file path=ppt/slides/_rels/slide1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19.png" Id="rId5" /></Relationships>
</file>

<file path=ppt/slides/_rels/slide1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5.svg" Id="rId10" /><Relationship Type="http://schemas.openxmlformats.org/officeDocument/2006/relationships/image" Target="/ppt/media/image5.png" Id="rId2" /><Relationship Type="http://schemas.openxmlformats.org/officeDocument/2006/relationships/image" Target="/ppt/media/image20.png" Id="rId3" /><Relationship Type="http://schemas.openxmlformats.org/officeDocument/2006/relationships/image" Target="/ppt/media/image2.png" Id="rId4" /><Relationship Type="http://schemas.openxmlformats.org/officeDocument/2006/relationships/image" Target="/ppt/media/image21.png" Id="rId5" /><Relationship Type="http://schemas.openxmlformats.org/officeDocument/2006/relationships/image" Target="/ppt/media/image22.png" Id="rId6" /><Relationship Type="http://schemas.openxmlformats.org/officeDocument/2006/relationships/image" Target="/ppt/media/image23.svg" Id="rId7" /><Relationship Type="http://schemas.openxmlformats.org/officeDocument/2006/relationships/image" Target="/ppt/media/image24.png" Id="rId9" /><Relationship Type="http://schemas.openxmlformats.org/officeDocument/2006/relationships/hyperlink" Target="https://x.com/gurdeepsinghere" TargetMode="External" Id="rId11" /><Relationship Type="http://schemas.openxmlformats.org/officeDocument/2006/relationships/hyperlink" Target="https://www.linkedin.com/in/gurdeepsinghere/" TargetMode="External" Id="rId8"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png" Id="rId2" /><Relationship Type="http://schemas.openxmlformats.org/officeDocument/2006/relationships/image" Target="/ppt/media/image2.png" Id="rId3" /><Relationship Type="http://schemas.openxmlformats.org/officeDocument/2006/relationships/image" Target="/ppt/media/image4.png" Id="rId4"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6.png" Id="rId5" /><Relationship Type="http://schemas.openxmlformats.org/officeDocument/2006/relationships/image" Target="/ppt/media/image4.png" Id="rId6" /><Relationship Type="http://schemas.openxmlformats.org/officeDocument/2006/relationships/image" Target="/ppt/media/image7.png" Id="rId7"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8.png" Id="rId5"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9.png" Id="rId5"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10.png" Id="rId5"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11.png" Id="rId5"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12.png" Id="rId5"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png" Id="rId3" /><Relationship Type="http://schemas.openxmlformats.org/officeDocument/2006/relationships/image" Target="/ppt/media/image2.png" Id="rId4" /><Relationship Type="http://schemas.openxmlformats.org/officeDocument/2006/relationships/image" Target="/ppt/media/image6.png" Id="rId5" /><Relationship Type="http://schemas.openxmlformats.org/officeDocument/2006/relationships/image" Target="/ppt/media/image4.png" Id="rId6" /><Relationship Type="http://schemas.openxmlformats.org/officeDocument/2006/relationships/image" Target="/ppt/media/image13.png" Id="rId7" /></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9920" y="15696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41107" r="0" b="-41107"/>
              </a:stretch>
            </a:blipFill>
          </p:spPr>
        </p:sp>
      </p:grpSp>
      <p:grpSp>
        <p:nvGrpSpPr>
          <p:cNvPr name="Group 4" id="4"/>
          <p:cNvGrpSpPr>
            <a:grpSpLocks noChangeAspect="true"/>
          </p:cNvGrpSpPr>
          <p:nvPr/>
        </p:nvGrpSpPr>
        <p:grpSpPr>
          <a:xfrm rot="0">
            <a:off x="540720" y="393120"/>
            <a:ext cx="17289360" cy="615600"/>
            <a:chOff x="0" y="0"/>
            <a:chExt cx="23052480" cy="820800"/>
          </a:xfrm>
        </p:grpSpPr>
        <p:sp>
          <p:nvSpPr>
            <p:cNvPr name="Freeform 5" id="5"/>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3"/>
              <a:stretch>
                <a:fillRect l="0" t="-54" r="0" b="-54"/>
              </a:stretch>
            </a:blipFill>
          </p:spPr>
        </p:sp>
      </p:grpSp>
      <p:grpSp>
        <p:nvGrpSpPr>
          <p:cNvPr name="Group 6" id="6"/>
          <p:cNvGrpSpPr/>
          <p:nvPr/>
        </p:nvGrpSpPr>
        <p:grpSpPr>
          <a:xfrm rot="0">
            <a:off x="11577450" y="2065740"/>
            <a:ext cx="5715120" cy="5883390"/>
            <a:chOff x="0" y="0"/>
            <a:chExt cx="7620160" cy="7844520"/>
          </a:xfrm>
        </p:grpSpPr>
        <p:grpSp>
          <p:nvGrpSpPr>
            <p:cNvPr name="Group 7" id="7"/>
            <p:cNvGrpSpPr>
              <a:grpSpLocks noChangeAspect="true"/>
            </p:cNvGrpSpPr>
            <p:nvPr/>
          </p:nvGrpSpPr>
          <p:grpSpPr>
            <a:xfrm rot="0">
              <a:off x="0" y="0"/>
              <a:ext cx="7575800" cy="732920"/>
              <a:chOff x="0" y="0"/>
              <a:chExt cx="7575800" cy="732920"/>
            </a:xfrm>
          </p:grpSpPr>
          <p:sp>
            <p:nvSpPr>
              <p:cNvPr name="Freeform 8" id="8"/>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3"/>
                <a:stretch>
                  <a:fillRect l="-168207" t="0" r="-3208" b="0"/>
                </a:stretch>
              </a:blipFill>
            </p:spPr>
          </p:sp>
        </p:grpSp>
        <p:grpSp>
          <p:nvGrpSpPr>
            <p:cNvPr name="Group 9" id="9"/>
            <p:cNvGrpSpPr>
              <a:grpSpLocks noChangeAspect="true"/>
            </p:cNvGrpSpPr>
            <p:nvPr/>
          </p:nvGrpSpPr>
          <p:grpSpPr>
            <a:xfrm rot="0">
              <a:off x="18960" y="732920"/>
              <a:ext cx="7601200" cy="7111600"/>
              <a:chOff x="0" y="0"/>
              <a:chExt cx="7601200" cy="7111600"/>
            </a:xfrm>
          </p:grpSpPr>
          <p:sp>
            <p:nvSpPr>
              <p:cNvPr name="Freeform 10" id="10"/>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4"/>
                <a:stretch>
                  <a:fillRect l="-3870" t="-3442" r="-1693" b="-9388"/>
                </a:stretch>
              </a:blipFill>
            </p:spPr>
          </p:sp>
        </p:grpSp>
      </p:grpSp>
      <p:sp>
        <p:nvSpPr>
          <p:cNvPr name="TextBox 11" id="11"/>
          <p:cNvSpPr txBox="true"/>
          <p:nvPr/>
        </p:nvSpPr>
        <p:spPr>
          <a:xfrm rot="0">
            <a:off x="1310400" y="2034690"/>
            <a:ext cx="9931680" cy="4179951"/>
          </a:xfrm>
          <a:prstGeom prst="rect">
            <a:avLst/>
          </a:prstGeom>
        </p:spPr>
        <p:txBody>
          <a:bodyPr anchor="t" rtlCol="false" tIns="0" lIns="0" bIns="0" rIns="0">
            <a:spAutoFit/>
          </a:bodyPr>
          <a:lstStyle/>
          <a:p>
            <a:pPr algn="l">
              <a:lnSpc>
                <a:spcPts val="10751"/>
              </a:lnSpc>
            </a:pPr>
            <a:r>
              <a:rPr lang="en-US" sz="11199">
                <a:solidFill>
                  <a:srgbClr val="FFFFFF"/>
                </a:solidFill>
                <a:latin typeface="VT323"/>
                <a:ea typeface="VT323"/>
                <a:cs typeface="VT323"/>
                <a:sym typeface="VT323"/>
              </a:rPr>
              <a:t>Rapido</a:t>
            </a:r>
          </a:p>
          <a:p>
            <a:pPr algn="l">
              <a:lnSpc>
                <a:spcPts val="10751"/>
              </a:lnSpc>
            </a:pPr>
            <a:r>
              <a:rPr lang="en-US" sz="11199">
                <a:solidFill>
                  <a:srgbClr val="FFFFFF"/>
                </a:solidFill>
                <a:latin typeface="VT323"/>
                <a:ea typeface="VT323"/>
                <a:cs typeface="VT323"/>
                <a:sym typeface="VT323"/>
              </a:rPr>
              <a:t> Overview</a:t>
            </a:r>
          </a:p>
          <a:p>
            <a:pPr algn="l">
              <a:lnSpc>
                <a:spcPts val="10751"/>
              </a:lnSpc>
            </a:pPr>
            <a:r>
              <a:rPr lang="en-US" sz="11199">
                <a:solidFill>
                  <a:srgbClr val="FFFFFF"/>
                </a:solidFill>
                <a:latin typeface="VT323"/>
                <a:ea typeface="VT323"/>
                <a:cs typeface="VT323"/>
                <a:sym typeface="VT323"/>
              </a:rPr>
              <a:t>   Review</a:t>
            </a:r>
          </a:p>
        </p:txBody>
      </p:sp>
      <p:sp>
        <p:nvSpPr>
          <p:cNvPr name="TextBox 12" id="12"/>
          <p:cNvSpPr txBox="true"/>
          <p:nvPr/>
        </p:nvSpPr>
        <p:spPr>
          <a:xfrm rot="0">
            <a:off x="1310400" y="6806715"/>
            <a:ext cx="8521920" cy="609600"/>
          </a:xfrm>
          <a:prstGeom prst="rect">
            <a:avLst/>
          </a:prstGeom>
        </p:spPr>
        <p:txBody>
          <a:bodyPr anchor="t" rtlCol="false" tIns="0" lIns="0" bIns="0" rIns="0">
            <a:spAutoFit/>
          </a:bodyPr>
          <a:lstStyle/>
          <a:p>
            <a:pPr algn="l">
              <a:lnSpc>
                <a:spcPts val="2400"/>
              </a:lnSpc>
            </a:pPr>
            <a:r>
              <a:rPr lang="en-US" sz="2000">
                <a:solidFill>
                  <a:srgbClr val="FFFFFF"/>
                </a:solidFill>
                <a:latin typeface="Roboto Mono"/>
                <a:ea typeface="Roboto Mono"/>
                <a:cs typeface="Roboto Mono"/>
                <a:sym typeface="Roboto Mono"/>
              </a:rPr>
              <a:t>July 2025 Performance | Building India’s Ride</a:t>
            </a:r>
          </a:p>
          <a:p>
            <a:pPr algn="l">
              <a:lnSpc>
                <a:spcPts val="2400"/>
              </a:lnSpc>
            </a:pPr>
            <a:r>
              <a:rPr lang="en-US" sz="2000">
                <a:solidFill>
                  <a:srgbClr val="FFFFFF"/>
                </a:solidFill>
                <a:latin typeface="Roboto Mono"/>
                <a:ea typeface="Roboto Mono"/>
                <a:cs typeface="Roboto Mono"/>
                <a:sym typeface="Roboto Mono"/>
              </a:rPr>
              <a:t>Network</a:t>
            </a:r>
          </a:p>
        </p:txBody>
      </p:sp>
      <p:sp>
        <p:nvSpPr>
          <p:cNvPr name="TextBox 13" id="13"/>
          <p:cNvSpPr txBox="true"/>
          <p:nvPr/>
        </p:nvSpPr>
        <p:spPr>
          <a:xfrm rot="0">
            <a:off x="876240" y="390465"/>
            <a:ext cx="8952480" cy="514350"/>
          </a:xfrm>
          <a:prstGeom prst="rect">
            <a:avLst/>
          </a:prstGeom>
        </p:spPr>
        <p:txBody>
          <a:bodyPr anchor="t" rtlCol="false" tIns="0" lIns="0" bIns="0" rIns="0">
            <a:spAutoFit/>
          </a:bodyPr>
          <a:lstStyle/>
          <a:p>
            <a:pPr algn="l">
              <a:lnSpc>
                <a:spcPts val="3840"/>
              </a:lnSpc>
            </a:pPr>
            <a:r>
              <a:rPr lang="en-US" sz="3200">
                <a:solidFill>
                  <a:srgbClr val="191919"/>
                </a:solidFill>
                <a:latin typeface="Arial"/>
                <a:ea typeface="Arial"/>
                <a:cs typeface="Arial"/>
                <a:sym typeface="Arial"/>
              </a:rPr>
              <a:t>Gurdeep Singh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22320" y="30936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41107" r="0" b="-41107"/>
              </a:stretch>
            </a:blipFill>
          </p:spPr>
        </p:sp>
      </p:grpSp>
      <p:grpSp>
        <p:nvGrpSpPr>
          <p:cNvPr name="Group 4" id="4"/>
          <p:cNvGrpSpPr>
            <a:grpSpLocks noChangeAspect="true"/>
          </p:cNvGrpSpPr>
          <p:nvPr/>
        </p:nvGrpSpPr>
        <p:grpSpPr>
          <a:xfrm rot="0">
            <a:off x="0" y="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9080" r="0" b="-9080"/>
              </a:stretch>
            </a:blipFill>
          </p:spPr>
        </p:sp>
      </p:grpSp>
      <p:grpSp>
        <p:nvGrpSpPr>
          <p:cNvPr name="Group 6" id="6"/>
          <p:cNvGrpSpPr>
            <a:grpSpLocks noChangeAspect="true"/>
          </p:cNvGrpSpPr>
          <p:nvPr/>
        </p:nvGrpSpPr>
        <p:grpSpPr>
          <a:xfrm rot="0">
            <a:off x="169920" y="156960"/>
            <a:ext cx="17947440" cy="9849600"/>
            <a:chOff x="0" y="0"/>
            <a:chExt cx="23929920" cy="13132800"/>
          </a:xfrm>
        </p:grpSpPr>
        <p:sp>
          <p:nvSpPr>
            <p:cNvPr name="Freeform 7" id="7"/>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41107" r="0" b="-41107"/>
              </a:stretch>
            </a:blipFill>
          </p:spPr>
        </p:sp>
      </p:grpSp>
      <p:grpSp>
        <p:nvGrpSpPr>
          <p:cNvPr name="Group 8" id="8"/>
          <p:cNvGrpSpPr>
            <a:grpSpLocks noChangeAspect="true"/>
          </p:cNvGrpSpPr>
          <p:nvPr/>
        </p:nvGrpSpPr>
        <p:grpSpPr>
          <a:xfrm rot="0">
            <a:off x="540720" y="393120"/>
            <a:ext cx="17289360" cy="615600"/>
            <a:chOff x="0" y="0"/>
            <a:chExt cx="23052480" cy="820800"/>
          </a:xfrm>
        </p:grpSpPr>
        <p:sp>
          <p:nvSpPr>
            <p:cNvPr name="Freeform 9" id="9"/>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10" id="10"/>
          <p:cNvSpPr txBox="true"/>
          <p:nvPr/>
        </p:nvSpPr>
        <p:spPr>
          <a:xfrm rot="0">
            <a:off x="8973720" y="4131960"/>
            <a:ext cx="6912255" cy="306551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Improve riders incentives in peak hours</a:t>
            </a:r>
          </a:p>
        </p:txBody>
      </p:sp>
      <p:grpSp>
        <p:nvGrpSpPr>
          <p:cNvPr name="Group 11" id="11"/>
          <p:cNvGrpSpPr/>
          <p:nvPr/>
        </p:nvGrpSpPr>
        <p:grpSpPr>
          <a:xfrm rot="0">
            <a:off x="3127335" y="4055760"/>
            <a:ext cx="4151007" cy="4273225"/>
            <a:chOff x="0" y="0"/>
            <a:chExt cx="5534676" cy="5697634"/>
          </a:xfrm>
        </p:grpSpPr>
        <p:grpSp>
          <p:nvGrpSpPr>
            <p:cNvPr name="Group 12" id="12"/>
            <p:cNvGrpSpPr>
              <a:grpSpLocks noChangeAspect="true"/>
            </p:cNvGrpSpPr>
            <p:nvPr/>
          </p:nvGrpSpPr>
          <p:grpSpPr>
            <a:xfrm rot="0">
              <a:off x="0" y="0"/>
              <a:ext cx="5502457" cy="532335"/>
              <a:chOff x="0" y="0"/>
              <a:chExt cx="7575800" cy="732920"/>
            </a:xfrm>
          </p:grpSpPr>
          <p:sp>
            <p:nvSpPr>
              <p:cNvPr name="Freeform 13" id="13"/>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4" id="14"/>
            <p:cNvGrpSpPr>
              <a:grpSpLocks noChangeAspect="true"/>
            </p:cNvGrpSpPr>
            <p:nvPr/>
          </p:nvGrpSpPr>
          <p:grpSpPr>
            <a:xfrm rot="0">
              <a:off x="13771" y="532335"/>
              <a:ext cx="5520905" cy="5165299"/>
              <a:chOff x="0" y="0"/>
              <a:chExt cx="7601200" cy="7111600"/>
            </a:xfrm>
          </p:grpSpPr>
          <p:sp>
            <p:nvSpPr>
              <p:cNvPr name="Freeform 15" id="15"/>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53962" t="-120894" r="-91573" b="-41544"/>
                </a:stretch>
              </a:blipFill>
            </p:spPr>
          </p:sp>
        </p:grpSp>
      </p:grpSp>
      <p:grpSp>
        <p:nvGrpSpPr>
          <p:cNvPr name="Group 16" id="16"/>
          <p:cNvGrpSpPr/>
          <p:nvPr/>
        </p:nvGrpSpPr>
        <p:grpSpPr>
          <a:xfrm rot="0">
            <a:off x="1028700" y="1008720"/>
            <a:ext cx="6914160" cy="3047040"/>
            <a:chOff x="0" y="0"/>
            <a:chExt cx="9218880" cy="4062720"/>
          </a:xfrm>
        </p:grpSpPr>
        <p:sp>
          <p:nvSpPr>
            <p:cNvPr name="Freeform 17" id="17"/>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8" id="18"/>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RECOMMENDATIONS</a:t>
              </a:r>
            </a:p>
          </p:txBody>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69920" y="1569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8" id="8"/>
          <p:cNvSpPr txBox="true"/>
          <p:nvPr/>
        </p:nvSpPr>
        <p:spPr>
          <a:xfrm rot="0">
            <a:off x="8973720" y="4131960"/>
            <a:ext cx="6912255" cy="407516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Prioritize quality of service for loyal recurring customers.</a:t>
            </a:r>
          </a:p>
        </p:txBody>
      </p:sp>
      <p:grpSp>
        <p:nvGrpSpPr>
          <p:cNvPr name="Group 9" id="9"/>
          <p:cNvGrpSpPr/>
          <p:nvPr/>
        </p:nvGrpSpPr>
        <p:grpSpPr>
          <a:xfrm rot="0">
            <a:off x="3127335" y="4055760"/>
            <a:ext cx="4151007" cy="4273225"/>
            <a:chOff x="0" y="0"/>
            <a:chExt cx="5534676" cy="5697634"/>
          </a:xfrm>
        </p:grpSpPr>
        <p:grpSp>
          <p:nvGrpSpPr>
            <p:cNvPr name="Group 10" id="10"/>
            <p:cNvGrpSpPr>
              <a:grpSpLocks noChangeAspect="true"/>
            </p:cNvGrpSpPr>
            <p:nvPr/>
          </p:nvGrpSpPr>
          <p:grpSpPr>
            <a:xfrm rot="0">
              <a:off x="0" y="0"/>
              <a:ext cx="5502457" cy="532335"/>
              <a:chOff x="0" y="0"/>
              <a:chExt cx="7575800" cy="732920"/>
            </a:xfrm>
          </p:grpSpPr>
          <p:sp>
            <p:nvSpPr>
              <p:cNvPr name="Freeform 11" id="11"/>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2" id="12"/>
            <p:cNvGrpSpPr>
              <a:grpSpLocks noChangeAspect="true"/>
            </p:cNvGrpSpPr>
            <p:nvPr/>
          </p:nvGrpSpPr>
          <p:grpSpPr>
            <a:xfrm rot="0">
              <a:off x="13771" y="532335"/>
              <a:ext cx="5520905" cy="5165299"/>
              <a:chOff x="0" y="0"/>
              <a:chExt cx="7601200" cy="7111600"/>
            </a:xfrm>
          </p:grpSpPr>
          <p:sp>
            <p:nvSpPr>
              <p:cNvPr name="Freeform 13" id="13"/>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2616" t="-6238" r="-5232" b="-9035"/>
                </a:stretch>
              </a:blipFill>
            </p:spPr>
          </p:sp>
        </p:grpSp>
      </p:grpSp>
      <p:grpSp>
        <p:nvGrpSpPr>
          <p:cNvPr name="Group 14" id="14"/>
          <p:cNvGrpSpPr/>
          <p:nvPr/>
        </p:nvGrpSpPr>
        <p:grpSpPr>
          <a:xfrm rot="0">
            <a:off x="1028700" y="100872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RECOMMENDATIONS</a:t>
              </a: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69920" y="1569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8" id="8"/>
          <p:cNvSpPr txBox="true"/>
          <p:nvPr/>
        </p:nvSpPr>
        <p:spPr>
          <a:xfrm rot="0">
            <a:off x="8973720" y="4131960"/>
            <a:ext cx="6912255" cy="306551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Optimize supply in top pickup drop corridors.</a:t>
            </a:r>
          </a:p>
        </p:txBody>
      </p:sp>
      <p:grpSp>
        <p:nvGrpSpPr>
          <p:cNvPr name="Group 9" id="9"/>
          <p:cNvGrpSpPr/>
          <p:nvPr/>
        </p:nvGrpSpPr>
        <p:grpSpPr>
          <a:xfrm rot="0">
            <a:off x="3127335" y="4055760"/>
            <a:ext cx="4151007" cy="4273225"/>
            <a:chOff x="0" y="0"/>
            <a:chExt cx="5534676" cy="5697634"/>
          </a:xfrm>
        </p:grpSpPr>
        <p:grpSp>
          <p:nvGrpSpPr>
            <p:cNvPr name="Group 10" id="10"/>
            <p:cNvGrpSpPr>
              <a:grpSpLocks noChangeAspect="true"/>
            </p:cNvGrpSpPr>
            <p:nvPr/>
          </p:nvGrpSpPr>
          <p:grpSpPr>
            <a:xfrm rot="0">
              <a:off x="0" y="0"/>
              <a:ext cx="5502457" cy="532335"/>
              <a:chOff x="0" y="0"/>
              <a:chExt cx="7575800" cy="732920"/>
            </a:xfrm>
          </p:grpSpPr>
          <p:sp>
            <p:nvSpPr>
              <p:cNvPr name="Freeform 11" id="11"/>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2" id="12"/>
            <p:cNvGrpSpPr>
              <a:grpSpLocks noChangeAspect="true"/>
            </p:cNvGrpSpPr>
            <p:nvPr/>
          </p:nvGrpSpPr>
          <p:grpSpPr>
            <a:xfrm rot="0">
              <a:off x="13771" y="532335"/>
              <a:ext cx="5520905" cy="5165299"/>
              <a:chOff x="0" y="0"/>
              <a:chExt cx="7601200" cy="7111600"/>
            </a:xfrm>
          </p:grpSpPr>
          <p:sp>
            <p:nvSpPr>
              <p:cNvPr name="Freeform 13" id="13"/>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65409" t="-84540" r="-29434" b="-23716"/>
                </a:stretch>
              </a:blipFill>
            </p:spPr>
          </p:sp>
        </p:grpSp>
      </p:grpSp>
      <p:grpSp>
        <p:nvGrpSpPr>
          <p:cNvPr name="Group 14" id="14"/>
          <p:cNvGrpSpPr/>
          <p:nvPr/>
        </p:nvGrpSpPr>
        <p:grpSpPr>
          <a:xfrm rot="0">
            <a:off x="1028700" y="100872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RECOMMENDATIONS</a:t>
              </a:r>
            </a:p>
          </p:txBody>
        </p:sp>
      </p:gr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69920" y="1569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8" id="8"/>
          <p:cNvSpPr txBox="true"/>
          <p:nvPr/>
        </p:nvSpPr>
        <p:spPr>
          <a:xfrm rot="0">
            <a:off x="8973720" y="4131960"/>
            <a:ext cx="6912255" cy="407516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Strengthen app stability to reduce incomplete rides.</a:t>
            </a:r>
          </a:p>
        </p:txBody>
      </p:sp>
      <p:grpSp>
        <p:nvGrpSpPr>
          <p:cNvPr name="Group 9" id="9"/>
          <p:cNvGrpSpPr/>
          <p:nvPr/>
        </p:nvGrpSpPr>
        <p:grpSpPr>
          <a:xfrm rot="0">
            <a:off x="3127335" y="4055760"/>
            <a:ext cx="4151007" cy="4273225"/>
            <a:chOff x="0" y="0"/>
            <a:chExt cx="5534676" cy="5697634"/>
          </a:xfrm>
        </p:grpSpPr>
        <p:grpSp>
          <p:nvGrpSpPr>
            <p:cNvPr name="Group 10" id="10"/>
            <p:cNvGrpSpPr>
              <a:grpSpLocks noChangeAspect="true"/>
            </p:cNvGrpSpPr>
            <p:nvPr/>
          </p:nvGrpSpPr>
          <p:grpSpPr>
            <a:xfrm rot="0">
              <a:off x="0" y="0"/>
              <a:ext cx="5502457" cy="532335"/>
              <a:chOff x="0" y="0"/>
              <a:chExt cx="7575800" cy="732920"/>
            </a:xfrm>
          </p:grpSpPr>
          <p:sp>
            <p:nvSpPr>
              <p:cNvPr name="Freeform 11" id="11"/>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2" id="12"/>
            <p:cNvGrpSpPr>
              <a:grpSpLocks noChangeAspect="true"/>
            </p:cNvGrpSpPr>
            <p:nvPr/>
          </p:nvGrpSpPr>
          <p:grpSpPr>
            <a:xfrm rot="0">
              <a:off x="13771" y="532335"/>
              <a:ext cx="5520905" cy="5165299"/>
              <a:chOff x="0" y="0"/>
              <a:chExt cx="7601200" cy="7111600"/>
            </a:xfrm>
          </p:grpSpPr>
          <p:sp>
            <p:nvSpPr>
              <p:cNvPr name="Freeform 13" id="13"/>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8503" t="-6238" r="-9157" b="-19521"/>
                </a:stretch>
              </a:blipFill>
            </p:spPr>
          </p:sp>
        </p:grpSp>
      </p:grpSp>
      <p:grpSp>
        <p:nvGrpSpPr>
          <p:cNvPr name="Group 14" id="14"/>
          <p:cNvGrpSpPr/>
          <p:nvPr/>
        </p:nvGrpSpPr>
        <p:grpSpPr>
          <a:xfrm rot="0">
            <a:off x="1028700" y="100872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RECOMMENDATIONS</a:t>
              </a:r>
            </a:p>
          </p:txBody>
        </p:sp>
      </p:gr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69920" y="1569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8" id="8"/>
          <p:cNvSpPr txBox="true"/>
          <p:nvPr/>
        </p:nvSpPr>
        <p:spPr>
          <a:xfrm rot="0">
            <a:off x="8973720" y="4131960"/>
            <a:ext cx="6912255" cy="306551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Push digital payments using targeted offers.</a:t>
            </a:r>
          </a:p>
        </p:txBody>
      </p:sp>
      <p:grpSp>
        <p:nvGrpSpPr>
          <p:cNvPr name="Group 9" id="9"/>
          <p:cNvGrpSpPr/>
          <p:nvPr/>
        </p:nvGrpSpPr>
        <p:grpSpPr>
          <a:xfrm rot="0">
            <a:off x="3127335" y="4055760"/>
            <a:ext cx="4151007" cy="4273225"/>
            <a:chOff x="0" y="0"/>
            <a:chExt cx="5534676" cy="5697634"/>
          </a:xfrm>
        </p:grpSpPr>
        <p:grpSp>
          <p:nvGrpSpPr>
            <p:cNvPr name="Group 10" id="10"/>
            <p:cNvGrpSpPr>
              <a:grpSpLocks noChangeAspect="true"/>
            </p:cNvGrpSpPr>
            <p:nvPr/>
          </p:nvGrpSpPr>
          <p:grpSpPr>
            <a:xfrm rot="0">
              <a:off x="0" y="0"/>
              <a:ext cx="5502457" cy="532335"/>
              <a:chOff x="0" y="0"/>
              <a:chExt cx="7575800" cy="732920"/>
            </a:xfrm>
          </p:grpSpPr>
          <p:sp>
            <p:nvSpPr>
              <p:cNvPr name="Freeform 11" id="11"/>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2" id="12"/>
            <p:cNvGrpSpPr>
              <a:grpSpLocks noChangeAspect="true"/>
            </p:cNvGrpSpPr>
            <p:nvPr/>
          </p:nvGrpSpPr>
          <p:grpSpPr>
            <a:xfrm rot="0">
              <a:off x="13771" y="532335"/>
              <a:ext cx="5520905" cy="5165299"/>
              <a:chOff x="0" y="0"/>
              <a:chExt cx="7601200" cy="7111600"/>
            </a:xfrm>
          </p:grpSpPr>
          <p:sp>
            <p:nvSpPr>
              <p:cNvPr name="Freeform 13" id="13"/>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7522" t="-11482" r="-6540" b="-10433"/>
                </a:stretch>
              </a:blipFill>
            </p:spPr>
          </p:sp>
        </p:grpSp>
      </p:grpSp>
      <p:grpSp>
        <p:nvGrpSpPr>
          <p:cNvPr name="Group 14" id="14"/>
          <p:cNvGrpSpPr/>
          <p:nvPr/>
        </p:nvGrpSpPr>
        <p:grpSpPr>
          <a:xfrm rot="0">
            <a:off x="1028700" y="100872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RECOMMENDATIONS</a:t>
              </a:r>
            </a:p>
          </p:txBody>
        </p:sp>
      </p:gr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9920" y="15696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322320" y="3093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grpSp>
        <p:nvGrpSpPr>
          <p:cNvPr name="Group 8" id="8"/>
          <p:cNvGrpSpPr>
            <a:grpSpLocks noChangeAspect="true"/>
          </p:cNvGrpSpPr>
          <p:nvPr/>
        </p:nvGrpSpPr>
        <p:grpSpPr>
          <a:xfrm rot="0">
            <a:off x="1035195" y="2380875"/>
            <a:ext cx="5912970" cy="6701370"/>
            <a:chOff x="0" y="0"/>
            <a:chExt cx="7883960" cy="8935160"/>
          </a:xfrm>
        </p:grpSpPr>
        <p:sp>
          <p:nvSpPr>
            <p:cNvPr name="Freeform 9" id="9"/>
            <p:cNvSpPr/>
            <p:nvPr/>
          </p:nvSpPr>
          <p:spPr>
            <a:xfrm flipH="false" flipV="false" rot="0">
              <a:off x="0" y="0"/>
              <a:ext cx="7883906" cy="8935212"/>
            </a:xfrm>
            <a:custGeom>
              <a:avLst/>
              <a:gdLst/>
              <a:ahLst/>
              <a:cxnLst/>
              <a:rect r="r" b="b" t="t" l="l"/>
              <a:pathLst>
                <a:path h="8935212" w="7883906">
                  <a:moveTo>
                    <a:pt x="0" y="0"/>
                  </a:moveTo>
                  <a:lnTo>
                    <a:pt x="7883906" y="0"/>
                  </a:lnTo>
                  <a:lnTo>
                    <a:pt x="7883906" y="8935212"/>
                  </a:lnTo>
                  <a:lnTo>
                    <a:pt x="0" y="8935212"/>
                  </a:lnTo>
                  <a:lnTo>
                    <a:pt x="0" y="0"/>
                  </a:lnTo>
                  <a:close/>
                </a:path>
              </a:pathLst>
            </a:custGeom>
            <a:blipFill>
              <a:blip r:embed="rId5"/>
              <a:stretch>
                <a:fillRect l="-19492" t="-13134" r="-20179" b="-10103"/>
              </a:stretch>
            </a:blipFill>
          </p:spPr>
        </p:sp>
      </p:grpSp>
      <p:sp>
        <p:nvSpPr>
          <p:cNvPr name="TextBox 10" id="10"/>
          <p:cNvSpPr txBox="true"/>
          <p:nvPr/>
        </p:nvSpPr>
        <p:spPr>
          <a:xfrm rot="0">
            <a:off x="1035195" y="1348545"/>
            <a:ext cx="8903520" cy="833247"/>
          </a:xfrm>
          <a:prstGeom prst="rect">
            <a:avLst/>
          </a:prstGeom>
        </p:spPr>
        <p:txBody>
          <a:bodyPr anchor="t" rtlCol="false" tIns="0" lIns="0" bIns="0" rIns="0">
            <a:spAutoFit/>
          </a:bodyPr>
          <a:lstStyle/>
          <a:p>
            <a:pPr algn="l">
              <a:lnSpc>
                <a:spcPts val="6144"/>
              </a:lnSpc>
            </a:pPr>
            <a:r>
              <a:rPr lang="en-US" sz="6400">
                <a:solidFill>
                  <a:srgbClr val="FFFFFF"/>
                </a:solidFill>
                <a:latin typeface="VT323"/>
                <a:ea typeface="VT323"/>
                <a:cs typeface="VT323"/>
                <a:sym typeface="VT323"/>
              </a:rPr>
              <a:t>Conclusions</a:t>
            </a:r>
          </a:p>
        </p:txBody>
      </p:sp>
      <p:sp>
        <p:nvSpPr>
          <p:cNvPr name="TextBox 11" id="11"/>
          <p:cNvSpPr txBox="true"/>
          <p:nvPr/>
        </p:nvSpPr>
        <p:spPr>
          <a:xfrm rot="0">
            <a:off x="7555860" y="2168945"/>
            <a:ext cx="9703440" cy="7029981"/>
          </a:xfrm>
          <a:prstGeom prst="rect">
            <a:avLst/>
          </a:prstGeom>
        </p:spPr>
        <p:txBody>
          <a:bodyPr anchor="t" rtlCol="false" tIns="0" lIns="0" bIns="0" rIns="0">
            <a:spAutoFit/>
          </a:bodyPr>
          <a:lstStyle/>
          <a:p>
            <a:pPr algn="l">
              <a:lnSpc>
                <a:spcPts val="4033"/>
              </a:lnSpc>
            </a:pPr>
            <a:r>
              <a:rPr lang="en-US" sz="2490" b="true">
                <a:solidFill>
                  <a:srgbClr val="FFFFFF"/>
                </a:solidFill>
                <a:latin typeface="Roboto Mono Bold"/>
                <a:ea typeface="Roboto Mono Bold"/>
                <a:cs typeface="Roboto Mono Bold"/>
                <a:sym typeface="Roboto Mono Bold"/>
              </a:rPr>
              <a:t>This analysis shows that improving reliability and customer experience can meaningfully increase Rapido’s ride completion and overall performance. Cancellations remain the biggest challenge, especially during peak hours, and are influenced by payment preferences and operational delays.</a:t>
            </a:r>
          </a:p>
          <a:p>
            <a:pPr algn="l">
              <a:lnSpc>
                <a:spcPts val="4033"/>
              </a:lnSpc>
            </a:pPr>
          </a:p>
          <a:p>
            <a:pPr algn="l">
              <a:lnSpc>
                <a:spcPts val="4033"/>
              </a:lnSpc>
            </a:pPr>
            <a:r>
              <a:rPr lang="en-US" sz="2490" b="true">
                <a:solidFill>
                  <a:srgbClr val="FFFFFF"/>
                </a:solidFill>
                <a:latin typeface="Roboto Mono Bold"/>
                <a:ea typeface="Roboto Mono Bold"/>
                <a:cs typeface="Roboto Mono Bold"/>
                <a:sym typeface="Roboto Mono Bold"/>
              </a:rPr>
              <a:t>Loyal users drive a large share of rides, highlighting the value of retaining and rewarding them. By strengthening driver support, improving app stability, and optimising supply during high-demand periods, Rapido can deliver smoother rides, reduce drops, and create a more trusted experience for both customers and drivers.</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9920" y="15696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322320" y="3093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grpSp>
        <p:nvGrpSpPr>
          <p:cNvPr name="Group 8" id="8"/>
          <p:cNvGrpSpPr>
            <a:grpSpLocks noChangeAspect="true"/>
          </p:cNvGrpSpPr>
          <p:nvPr/>
        </p:nvGrpSpPr>
        <p:grpSpPr>
          <a:xfrm rot="0">
            <a:off x="9098640" y="3556800"/>
            <a:ext cx="7905600" cy="4969440"/>
            <a:chOff x="0" y="0"/>
            <a:chExt cx="10540800" cy="6625920"/>
          </a:xfrm>
        </p:grpSpPr>
        <p:sp>
          <p:nvSpPr>
            <p:cNvPr name="Freeform 9" id="9"/>
            <p:cNvSpPr/>
            <p:nvPr/>
          </p:nvSpPr>
          <p:spPr>
            <a:xfrm flipH="false" flipV="false" rot="0">
              <a:off x="0" y="0"/>
              <a:ext cx="10540746" cy="6625971"/>
            </a:xfrm>
            <a:custGeom>
              <a:avLst/>
              <a:gdLst/>
              <a:ahLst/>
              <a:cxnLst/>
              <a:rect r="r" b="b" t="t" l="l"/>
              <a:pathLst>
                <a:path h="6625971" w="10540746">
                  <a:moveTo>
                    <a:pt x="0" y="0"/>
                  </a:moveTo>
                  <a:lnTo>
                    <a:pt x="10540746" y="0"/>
                  </a:lnTo>
                  <a:lnTo>
                    <a:pt x="10540746" y="6625971"/>
                  </a:lnTo>
                  <a:lnTo>
                    <a:pt x="0" y="6625971"/>
                  </a:lnTo>
                  <a:lnTo>
                    <a:pt x="0" y="0"/>
                  </a:lnTo>
                  <a:close/>
                </a:path>
              </a:pathLst>
            </a:custGeom>
            <a:blipFill>
              <a:blip r:embed="rId5"/>
              <a:stretch>
                <a:fillRect l="-32500" t="-38396" r="-31982" b="-123266"/>
              </a:stretch>
            </a:blipFill>
          </p:spPr>
        </p:sp>
      </p:grpSp>
      <p:grpSp>
        <p:nvGrpSpPr>
          <p:cNvPr name="Group 10" id="10"/>
          <p:cNvGrpSpPr/>
          <p:nvPr/>
        </p:nvGrpSpPr>
        <p:grpSpPr>
          <a:xfrm rot="0">
            <a:off x="1333440" y="1201680"/>
            <a:ext cx="7695360" cy="3292560"/>
            <a:chOff x="0" y="0"/>
            <a:chExt cx="10260480" cy="4390080"/>
          </a:xfrm>
        </p:grpSpPr>
        <p:sp>
          <p:nvSpPr>
            <p:cNvPr name="Freeform 11" id="11"/>
            <p:cNvSpPr/>
            <p:nvPr/>
          </p:nvSpPr>
          <p:spPr>
            <a:xfrm flipH="false" flipV="false" rot="0">
              <a:off x="0" y="0"/>
              <a:ext cx="10260480" cy="4390080"/>
            </a:xfrm>
            <a:custGeom>
              <a:avLst/>
              <a:gdLst/>
              <a:ahLst/>
              <a:cxnLst/>
              <a:rect r="r" b="b" t="t" l="l"/>
              <a:pathLst>
                <a:path h="4390080" w="10260480">
                  <a:moveTo>
                    <a:pt x="0" y="0"/>
                  </a:moveTo>
                  <a:lnTo>
                    <a:pt x="10260480" y="0"/>
                  </a:lnTo>
                  <a:lnTo>
                    <a:pt x="10260480" y="4390080"/>
                  </a:lnTo>
                  <a:lnTo>
                    <a:pt x="0" y="4390080"/>
                  </a:lnTo>
                  <a:close/>
                </a:path>
              </a:pathLst>
            </a:custGeom>
            <a:solidFill>
              <a:srgbClr val="000000">
                <a:alpha val="0"/>
              </a:srgbClr>
            </a:solidFill>
          </p:spPr>
        </p:sp>
        <p:sp>
          <p:nvSpPr>
            <p:cNvPr name="TextBox 12" id="12"/>
            <p:cNvSpPr txBox="true"/>
            <p:nvPr/>
          </p:nvSpPr>
          <p:spPr>
            <a:xfrm>
              <a:off x="0" y="-9525"/>
              <a:ext cx="10260480" cy="4399605"/>
            </a:xfrm>
            <a:prstGeom prst="rect">
              <a:avLst/>
            </a:prstGeom>
          </p:spPr>
          <p:txBody>
            <a:bodyPr anchor="ctr" rtlCol="false" tIns="0" lIns="0" bIns="0" rIns="0"/>
            <a:lstStyle/>
            <a:p>
              <a:pPr algn="l">
                <a:lnSpc>
                  <a:spcPts val="11519"/>
                </a:lnSpc>
              </a:pPr>
              <a:r>
                <a:rPr lang="en-US" sz="9600">
                  <a:solidFill>
                    <a:srgbClr val="FFFFFF"/>
                  </a:solidFill>
                  <a:latin typeface="VT323"/>
                  <a:ea typeface="VT323"/>
                  <a:cs typeface="VT323"/>
                  <a:sym typeface="VT323"/>
                </a:rPr>
                <a:t>Thank you</a:t>
              </a:r>
            </a:p>
          </p:txBody>
        </p:sp>
      </p:grpSp>
      <p:sp>
        <p:nvSpPr>
          <p:cNvPr name="TextBox 13" id="13"/>
          <p:cNvSpPr txBox="true"/>
          <p:nvPr/>
        </p:nvSpPr>
        <p:spPr>
          <a:xfrm rot="0">
            <a:off x="1424880" y="3796725"/>
            <a:ext cx="7188480" cy="1076325"/>
          </a:xfrm>
          <a:prstGeom prst="rect">
            <a:avLst/>
          </a:prstGeom>
        </p:spPr>
        <p:txBody>
          <a:bodyPr anchor="t" rtlCol="false" tIns="0" lIns="0" bIns="0" rIns="0">
            <a:spAutoFit/>
          </a:bodyPr>
          <a:lstStyle/>
          <a:p>
            <a:pPr algn="l">
              <a:lnSpc>
                <a:spcPts val="2879"/>
              </a:lnSpc>
            </a:pPr>
            <a:r>
              <a:rPr lang="en-US" sz="2400">
                <a:solidFill>
                  <a:srgbClr val="FFFFFF"/>
                </a:solidFill>
                <a:latin typeface="Roboto Mono"/>
                <a:ea typeface="Roboto Mono"/>
                <a:cs typeface="Roboto Mono"/>
                <a:sym typeface="Roboto Mono"/>
              </a:rPr>
              <a:t>Do you have any questions?</a:t>
            </a:r>
          </a:p>
          <a:p>
            <a:pPr algn="l">
              <a:lnSpc>
                <a:spcPts val="2879"/>
              </a:lnSpc>
            </a:pPr>
            <a:r>
              <a:rPr lang="en-US" sz="2400">
                <a:solidFill>
                  <a:srgbClr val="FFFFFF"/>
                </a:solidFill>
                <a:latin typeface="Roboto Mono"/>
                <a:ea typeface="Roboto Mono"/>
                <a:cs typeface="Roboto Mono"/>
                <a:sym typeface="Roboto Mono"/>
              </a:rPr>
              <a:t>Gurdeep Singh</a:t>
            </a:r>
          </a:p>
          <a:p>
            <a:pPr algn="l">
              <a:lnSpc>
                <a:spcPts val="2879"/>
              </a:lnSpc>
            </a:pPr>
            <a:r>
              <a:rPr lang="en-US" sz="2400">
                <a:solidFill>
                  <a:srgbClr val="FFFFFF"/>
                </a:solidFill>
                <a:latin typeface="Roboto Mono"/>
                <a:ea typeface="Roboto Mono"/>
                <a:cs typeface="Roboto Mono"/>
                <a:sym typeface="Roboto Mono"/>
              </a:rPr>
              <a:t>+91 9557846089</a:t>
            </a:r>
          </a:p>
        </p:txBody>
      </p:sp>
      <p:sp>
        <p:nvSpPr>
          <p:cNvPr name="Freeform 14" id="14">
            <a:hlinkClick r:id="rId8" tooltip="https://www.linkedin.com/in/gurdeepsinghere/"/>
          </p:cNvPr>
          <p:cNvSpPr/>
          <p:nvPr/>
        </p:nvSpPr>
        <p:spPr>
          <a:xfrm flipH="false" flipV="false" rot="0">
            <a:off x="1424880" y="6094800"/>
            <a:ext cx="874080" cy="874080"/>
          </a:xfrm>
          <a:custGeom>
            <a:avLst/>
            <a:gdLst/>
            <a:ahLst/>
            <a:cxnLst/>
            <a:rect r="r" b="b" t="t" l="l"/>
            <a:pathLst>
              <a:path h="874080" w="874080">
                <a:moveTo>
                  <a:pt x="0" y="0"/>
                </a:moveTo>
                <a:lnTo>
                  <a:pt x="874080" y="0"/>
                </a:lnTo>
                <a:lnTo>
                  <a:pt x="874080" y="874080"/>
                </a:lnTo>
                <a:lnTo>
                  <a:pt x="0" y="874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a:hlinkClick r:id="rId11" tooltip="https://x.com/gurdeepsinghere"/>
          </p:cNvPr>
          <p:cNvSpPr/>
          <p:nvPr/>
        </p:nvSpPr>
        <p:spPr>
          <a:xfrm flipH="false" flipV="false" rot="0">
            <a:off x="2873595" y="6094800"/>
            <a:ext cx="874080" cy="874080"/>
          </a:xfrm>
          <a:custGeom>
            <a:avLst/>
            <a:gdLst/>
            <a:ahLst/>
            <a:cxnLst/>
            <a:rect r="r" b="b" t="t" l="l"/>
            <a:pathLst>
              <a:path h="874080" w="874080">
                <a:moveTo>
                  <a:pt x="0" y="0"/>
                </a:moveTo>
                <a:lnTo>
                  <a:pt x="874080" y="0"/>
                </a:lnTo>
                <a:lnTo>
                  <a:pt x="874080" y="874080"/>
                </a:lnTo>
                <a:lnTo>
                  <a:pt x="0" y="8740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10815907" y="5150226"/>
            <a:ext cx="4471065" cy="1381614"/>
            <a:chOff x="0" y="0"/>
            <a:chExt cx="5961420" cy="1842152"/>
          </a:xfrm>
        </p:grpSpPr>
        <p:sp>
          <p:nvSpPr>
            <p:cNvPr name="TextBox 17" id="17"/>
            <p:cNvSpPr txBox="true"/>
            <p:nvPr/>
          </p:nvSpPr>
          <p:spPr>
            <a:xfrm rot="0">
              <a:off x="0" y="123825"/>
              <a:ext cx="5961420" cy="1227178"/>
            </a:xfrm>
            <a:prstGeom prst="rect">
              <a:avLst/>
            </a:prstGeom>
          </p:spPr>
          <p:txBody>
            <a:bodyPr anchor="t" rtlCol="false" tIns="0" lIns="0" bIns="0" rIns="0">
              <a:spAutoFit/>
            </a:bodyPr>
            <a:lstStyle/>
            <a:p>
              <a:pPr algn="ctr">
                <a:lnSpc>
                  <a:spcPts val="6670"/>
                </a:lnSpc>
              </a:pPr>
              <a:r>
                <a:rPr lang="en-US" b="true" sz="6670">
                  <a:solidFill>
                    <a:srgbClr val="191919"/>
                  </a:solidFill>
                  <a:latin typeface="Lato Heavy"/>
                  <a:ea typeface="Lato Heavy"/>
                  <a:cs typeface="Lato Heavy"/>
                  <a:sym typeface="Lato Heavy"/>
                </a:rPr>
                <a:t>think</a:t>
              </a:r>
            </a:p>
          </p:txBody>
        </p:sp>
        <p:sp>
          <p:nvSpPr>
            <p:cNvPr name="TextBox 18" id="18"/>
            <p:cNvSpPr txBox="true"/>
            <p:nvPr/>
          </p:nvSpPr>
          <p:spPr>
            <a:xfrm rot="0">
              <a:off x="0" y="1326757"/>
              <a:ext cx="5961420" cy="515395"/>
            </a:xfrm>
            <a:prstGeom prst="rect">
              <a:avLst/>
            </a:prstGeom>
          </p:spPr>
          <p:txBody>
            <a:bodyPr anchor="t" rtlCol="false" tIns="0" lIns="0" bIns="0" rIns="0">
              <a:spAutoFit/>
            </a:bodyPr>
            <a:lstStyle/>
            <a:p>
              <a:pPr algn="ctr">
                <a:lnSpc>
                  <a:spcPts val="2907"/>
                </a:lnSpc>
              </a:pPr>
              <a:r>
                <a:rPr lang="en-US" b="true" sz="2643" i="true" spc="113">
                  <a:solidFill>
                    <a:srgbClr val="191919"/>
                  </a:solidFill>
                  <a:latin typeface="Lato Bold Italics"/>
                  <a:ea typeface="Lato Bold Italics"/>
                  <a:cs typeface="Lato Bold Italics"/>
                  <a:sym typeface="Lato Bold Italics"/>
                </a:rPr>
                <a:t>DIFFERENT.</a:t>
              </a: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11680" y="21870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41107" r="0" b="-41107"/>
              </a:stretch>
            </a:blipFill>
          </p:spPr>
        </p:sp>
      </p:grpSp>
      <p:grpSp>
        <p:nvGrpSpPr>
          <p:cNvPr name="Group 4" id="4"/>
          <p:cNvGrpSpPr>
            <a:grpSpLocks noChangeAspect="true"/>
          </p:cNvGrpSpPr>
          <p:nvPr/>
        </p:nvGrpSpPr>
        <p:grpSpPr>
          <a:xfrm rot="0">
            <a:off x="540720" y="393120"/>
            <a:ext cx="17289360" cy="615600"/>
            <a:chOff x="0" y="0"/>
            <a:chExt cx="23052480" cy="820800"/>
          </a:xfrm>
        </p:grpSpPr>
        <p:sp>
          <p:nvSpPr>
            <p:cNvPr name="Freeform 5" id="5"/>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3"/>
              <a:stretch>
                <a:fillRect l="0" t="-54" r="0" b="-54"/>
              </a:stretch>
            </a:blipFill>
          </p:spPr>
        </p:sp>
      </p:grpSp>
      <p:sp>
        <p:nvSpPr>
          <p:cNvPr name="TextBox 6" id="6"/>
          <p:cNvSpPr txBox="true"/>
          <p:nvPr/>
        </p:nvSpPr>
        <p:spPr>
          <a:xfrm rot="0">
            <a:off x="1444320" y="1368050"/>
            <a:ext cx="7517904" cy="1046215"/>
          </a:xfrm>
          <a:prstGeom prst="rect">
            <a:avLst/>
          </a:prstGeom>
        </p:spPr>
        <p:txBody>
          <a:bodyPr anchor="t" rtlCol="false" tIns="0" lIns="0" bIns="0" rIns="0">
            <a:spAutoFit/>
          </a:bodyPr>
          <a:lstStyle/>
          <a:p>
            <a:pPr algn="l">
              <a:lnSpc>
                <a:spcPts val="7992"/>
              </a:lnSpc>
            </a:pPr>
            <a:r>
              <a:rPr lang="en-US" sz="7400">
                <a:solidFill>
                  <a:srgbClr val="191919"/>
                </a:solidFill>
                <a:latin typeface="VT323"/>
                <a:ea typeface="VT323"/>
                <a:cs typeface="VT323"/>
                <a:sym typeface="VT323"/>
              </a:rPr>
              <a:t>THE STORY IN NUMBERS</a:t>
            </a:r>
          </a:p>
        </p:txBody>
      </p:sp>
      <p:grpSp>
        <p:nvGrpSpPr>
          <p:cNvPr name="Group 7" id="7"/>
          <p:cNvGrpSpPr/>
          <p:nvPr/>
        </p:nvGrpSpPr>
        <p:grpSpPr>
          <a:xfrm rot="0">
            <a:off x="2899129" y="2890068"/>
            <a:ext cx="5242010" cy="2936113"/>
            <a:chOff x="0" y="0"/>
            <a:chExt cx="6989347" cy="3914817"/>
          </a:xfrm>
        </p:grpSpPr>
        <p:grpSp>
          <p:nvGrpSpPr>
            <p:cNvPr name="Group 8" id="8"/>
            <p:cNvGrpSpPr>
              <a:grpSpLocks noChangeAspect="true"/>
            </p:cNvGrpSpPr>
            <p:nvPr/>
          </p:nvGrpSpPr>
          <p:grpSpPr>
            <a:xfrm rot="0">
              <a:off x="0" y="0"/>
              <a:ext cx="6989347" cy="3914817"/>
              <a:chOff x="0" y="0"/>
              <a:chExt cx="14397120" cy="8064000"/>
            </a:xfrm>
          </p:grpSpPr>
          <p:sp>
            <p:nvSpPr>
              <p:cNvPr name="Freeform 9" id="9"/>
              <p:cNvSpPr/>
              <p:nvPr/>
            </p:nvSpPr>
            <p:spPr>
              <a:xfrm flipH="false" flipV="false" rot="0">
                <a:off x="0" y="0"/>
                <a:ext cx="14397101" cy="8063992"/>
              </a:xfrm>
              <a:custGeom>
                <a:avLst/>
                <a:gdLst/>
                <a:ahLst/>
                <a:cxnLst/>
                <a:rect r="r" b="b" t="t" l="l"/>
                <a:pathLst>
                  <a:path h="8063992" w="14397101">
                    <a:moveTo>
                      <a:pt x="0" y="0"/>
                    </a:moveTo>
                    <a:lnTo>
                      <a:pt x="14397101" y="0"/>
                    </a:lnTo>
                    <a:lnTo>
                      <a:pt x="14397101" y="8063992"/>
                    </a:lnTo>
                    <a:lnTo>
                      <a:pt x="0" y="8063992"/>
                    </a:lnTo>
                    <a:lnTo>
                      <a:pt x="0" y="0"/>
                    </a:lnTo>
                    <a:close/>
                  </a:path>
                </a:pathLst>
              </a:custGeom>
              <a:blipFill>
                <a:blip r:embed="rId4"/>
                <a:stretch>
                  <a:fillRect l="0" t="-1" r="0" b="-1"/>
                </a:stretch>
              </a:blipFill>
            </p:spPr>
          </p:sp>
        </p:grpSp>
        <p:sp>
          <p:nvSpPr>
            <p:cNvPr name="TextBox 10" id="10"/>
            <p:cNvSpPr txBox="true"/>
            <p:nvPr/>
          </p:nvSpPr>
          <p:spPr>
            <a:xfrm rot="0">
              <a:off x="0" y="916938"/>
              <a:ext cx="6102061" cy="2138091"/>
            </a:xfrm>
            <a:prstGeom prst="rect">
              <a:avLst/>
            </a:prstGeom>
          </p:spPr>
          <p:txBody>
            <a:bodyPr anchor="t" rtlCol="false" tIns="0" lIns="0" bIns="0" rIns="0">
              <a:spAutoFit/>
            </a:bodyPr>
            <a:lstStyle/>
            <a:p>
              <a:pPr algn="r">
                <a:lnSpc>
                  <a:spcPts val="6140"/>
                </a:lnSpc>
              </a:pPr>
              <a:r>
                <a:rPr lang="en-US" sz="5686">
                  <a:solidFill>
                    <a:srgbClr val="191919"/>
                  </a:solidFill>
                  <a:latin typeface="VT323"/>
                  <a:ea typeface="VT323"/>
                  <a:cs typeface="VT323"/>
                  <a:sym typeface="VT323"/>
                </a:rPr>
                <a:t>30,000 Rides Requested</a:t>
              </a:r>
            </a:p>
          </p:txBody>
        </p:sp>
      </p:grpSp>
      <p:grpSp>
        <p:nvGrpSpPr>
          <p:cNvPr name="Group 11" id="11"/>
          <p:cNvGrpSpPr>
            <a:grpSpLocks noChangeAspect="true"/>
          </p:cNvGrpSpPr>
          <p:nvPr/>
        </p:nvGrpSpPr>
        <p:grpSpPr>
          <a:xfrm rot="0">
            <a:off x="9783308" y="6072138"/>
            <a:ext cx="5242010" cy="2936113"/>
            <a:chOff x="0" y="0"/>
            <a:chExt cx="14397120" cy="8064000"/>
          </a:xfrm>
        </p:grpSpPr>
        <p:sp>
          <p:nvSpPr>
            <p:cNvPr name="Freeform 12" id="12"/>
            <p:cNvSpPr/>
            <p:nvPr/>
          </p:nvSpPr>
          <p:spPr>
            <a:xfrm flipH="false" flipV="false" rot="0">
              <a:off x="0" y="0"/>
              <a:ext cx="14397101" cy="8063992"/>
            </a:xfrm>
            <a:custGeom>
              <a:avLst/>
              <a:gdLst/>
              <a:ahLst/>
              <a:cxnLst/>
              <a:rect r="r" b="b" t="t" l="l"/>
              <a:pathLst>
                <a:path h="8063992" w="14397101">
                  <a:moveTo>
                    <a:pt x="0" y="0"/>
                  </a:moveTo>
                  <a:lnTo>
                    <a:pt x="14397101" y="0"/>
                  </a:lnTo>
                  <a:lnTo>
                    <a:pt x="14397101" y="8063992"/>
                  </a:lnTo>
                  <a:lnTo>
                    <a:pt x="0" y="8063992"/>
                  </a:lnTo>
                  <a:lnTo>
                    <a:pt x="0" y="0"/>
                  </a:lnTo>
                  <a:close/>
                </a:path>
              </a:pathLst>
            </a:custGeom>
            <a:blipFill>
              <a:blip r:embed="rId4"/>
              <a:stretch>
                <a:fillRect l="0" t="-1" r="0" b="-1"/>
              </a:stretch>
            </a:blipFill>
          </p:spPr>
        </p:sp>
      </p:grpSp>
      <p:sp>
        <p:nvSpPr>
          <p:cNvPr name="TextBox 13" id="13"/>
          <p:cNvSpPr txBox="true"/>
          <p:nvPr/>
        </p:nvSpPr>
        <p:spPr>
          <a:xfrm rot="0">
            <a:off x="10253359" y="6873868"/>
            <a:ext cx="4206660" cy="1427901"/>
          </a:xfrm>
          <a:prstGeom prst="rect">
            <a:avLst/>
          </a:prstGeom>
        </p:spPr>
        <p:txBody>
          <a:bodyPr anchor="t" rtlCol="false" tIns="0" lIns="0" bIns="0" rIns="0">
            <a:spAutoFit/>
          </a:bodyPr>
          <a:lstStyle/>
          <a:p>
            <a:pPr algn="r">
              <a:lnSpc>
                <a:spcPts val="5539"/>
              </a:lnSpc>
            </a:pPr>
            <a:r>
              <a:rPr lang="en-US" sz="5128">
                <a:solidFill>
                  <a:srgbClr val="191919"/>
                </a:solidFill>
                <a:latin typeface="VT323"/>
                <a:ea typeface="VT323"/>
                <a:cs typeface="VT323"/>
                <a:sym typeface="VT323"/>
              </a:rPr>
              <a:t>24,641 Trips Completed</a:t>
            </a:r>
          </a:p>
        </p:txBody>
      </p:sp>
      <p:grpSp>
        <p:nvGrpSpPr>
          <p:cNvPr name="Group 14" id="14"/>
          <p:cNvGrpSpPr>
            <a:grpSpLocks noChangeAspect="true"/>
          </p:cNvGrpSpPr>
          <p:nvPr/>
        </p:nvGrpSpPr>
        <p:grpSpPr>
          <a:xfrm rot="0">
            <a:off x="9783308" y="2889614"/>
            <a:ext cx="5242010" cy="2936113"/>
            <a:chOff x="0" y="0"/>
            <a:chExt cx="14397120" cy="8064000"/>
          </a:xfrm>
        </p:grpSpPr>
        <p:sp>
          <p:nvSpPr>
            <p:cNvPr name="Freeform 15" id="15"/>
            <p:cNvSpPr/>
            <p:nvPr/>
          </p:nvSpPr>
          <p:spPr>
            <a:xfrm flipH="false" flipV="false" rot="0">
              <a:off x="0" y="0"/>
              <a:ext cx="14397101" cy="8063992"/>
            </a:xfrm>
            <a:custGeom>
              <a:avLst/>
              <a:gdLst/>
              <a:ahLst/>
              <a:cxnLst/>
              <a:rect r="r" b="b" t="t" l="l"/>
              <a:pathLst>
                <a:path h="8063992" w="14397101">
                  <a:moveTo>
                    <a:pt x="0" y="0"/>
                  </a:moveTo>
                  <a:lnTo>
                    <a:pt x="14397101" y="0"/>
                  </a:lnTo>
                  <a:lnTo>
                    <a:pt x="14397101" y="8063992"/>
                  </a:lnTo>
                  <a:lnTo>
                    <a:pt x="0" y="8063992"/>
                  </a:lnTo>
                  <a:lnTo>
                    <a:pt x="0" y="0"/>
                  </a:lnTo>
                  <a:close/>
                </a:path>
              </a:pathLst>
            </a:custGeom>
            <a:blipFill>
              <a:blip r:embed="rId4"/>
              <a:stretch>
                <a:fillRect l="0" t="-1" r="0" b="-1"/>
              </a:stretch>
            </a:blipFill>
          </p:spPr>
        </p:sp>
      </p:grpSp>
      <p:sp>
        <p:nvSpPr>
          <p:cNvPr name="TextBox 16" id="16"/>
          <p:cNvSpPr txBox="true"/>
          <p:nvPr/>
        </p:nvSpPr>
        <p:spPr>
          <a:xfrm rot="0">
            <a:off x="10924769" y="3477987"/>
            <a:ext cx="3463967" cy="1798373"/>
          </a:xfrm>
          <a:prstGeom prst="rect">
            <a:avLst/>
          </a:prstGeom>
        </p:spPr>
        <p:txBody>
          <a:bodyPr anchor="t" rtlCol="false" tIns="0" lIns="0" bIns="0" rIns="0">
            <a:spAutoFit/>
          </a:bodyPr>
          <a:lstStyle/>
          <a:p>
            <a:pPr algn="r">
              <a:lnSpc>
                <a:spcPts val="4648"/>
              </a:lnSpc>
            </a:pPr>
            <a:r>
              <a:rPr lang="en-US" sz="4303">
                <a:solidFill>
                  <a:srgbClr val="191919"/>
                </a:solidFill>
                <a:latin typeface="VT323"/>
                <a:ea typeface="VT323"/>
                <a:cs typeface="VT323"/>
                <a:sym typeface="VT323"/>
              </a:rPr>
              <a:t>₹ 34.5 Lakh Revenue Generated</a:t>
            </a:r>
          </a:p>
        </p:txBody>
      </p:sp>
      <p:grpSp>
        <p:nvGrpSpPr>
          <p:cNvPr name="Group 17" id="17"/>
          <p:cNvGrpSpPr/>
          <p:nvPr/>
        </p:nvGrpSpPr>
        <p:grpSpPr>
          <a:xfrm rot="0">
            <a:off x="2899129" y="6072138"/>
            <a:ext cx="5242010" cy="2936113"/>
            <a:chOff x="0" y="0"/>
            <a:chExt cx="6989347" cy="3914817"/>
          </a:xfrm>
        </p:grpSpPr>
        <p:grpSp>
          <p:nvGrpSpPr>
            <p:cNvPr name="Group 18" id="18"/>
            <p:cNvGrpSpPr>
              <a:grpSpLocks noChangeAspect="true"/>
            </p:cNvGrpSpPr>
            <p:nvPr/>
          </p:nvGrpSpPr>
          <p:grpSpPr>
            <a:xfrm rot="0">
              <a:off x="0" y="0"/>
              <a:ext cx="6989347" cy="3914817"/>
              <a:chOff x="0" y="0"/>
              <a:chExt cx="14397120" cy="8064000"/>
            </a:xfrm>
          </p:grpSpPr>
          <p:sp>
            <p:nvSpPr>
              <p:cNvPr name="Freeform 19" id="19"/>
              <p:cNvSpPr/>
              <p:nvPr/>
            </p:nvSpPr>
            <p:spPr>
              <a:xfrm flipH="false" flipV="false" rot="0">
                <a:off x="0" y="0"/>
                <a:ext cx="14397101" cy="8063992"/>
              </a:xfrm>
              <a:custGeom>
                <a:avLst/>
                <a:gdLst/>
                <a:ahLst/>
                <a:cxnLst/>
                <a:rect r="r" b="b" t="t" l="l"/>
                <a:pathLst>
                  <a:path h="8063992" w="14397101">
                    <a:moveTo>
                      <a:pt x="0" y="0"/>
                    </a:moveTo>
                    <a:lnTo>
                      <a:pt x="14397101" y="0"/>
                    </a:lnTo>
                    <a:lnTo>
                      <a:pt x="14397101" y="8063992"/>
                    </a:lnTo>
                    <a:lnTo>
                      <a:pt x="0" y="8063992"/>
                    </a:lnTo>
                    <a:lnTo>
                      <a:pt x="0" y="0"/>
                    </a:lnTo>
                    <a:close/>
                  </a:path>
                </a:pathLst>
              </a:custGeom>
              <a:blipFill>
                <a:blip r:embed="rId4"/>
                <a:stretch>
                  <a:fillRect l="0" t="-1" r="0" b="-1"/>
                </a:stretch>
              </a:blipFill>
            </p:spPr>
          </p:sp>
        </p:grpSp>
        <p:sp>
          <p:nvSpPr>
            <p:cNvPr name="TextBox 20" id="20"/>
            <p:cNvSpPr txBox="true"/>
            <p:nvPr/>
          </p:nvSpPr>
          <p:spPr>
            <a:xfrm rot="0">
              <a:off x="0" y="916938"/>
              <a:ext cx="6102061" cy="2138091"/>
            </a:xfrm>
            <a:prstGeom prst="rect">
              <a:avLst/>
            </a:prstGeom>
          </p:spPr>
          <p:txBody>
            <a:bodyPr anchor="t" rtlCol="false" tIns="0" lIns="0" bIns="0" rIns="0">
              <a:spAutoFit/>
            </a:bodyPr>
            <a:lstStyle/>
            <a:p>
              <a:pPr algn="r">
                <a:lnSpc>
                  <a:spcPts val="6140"/>
                </a:lnSpc>
              </a:pPr>
              <a:r>
                <a:rPr lang="en-US" sz="5686">
                  <a:solidFill>
                    <a:srgbClr val="191919"/>
                  </a:solidFill>
                  <a:latin typeface="VT323"/>
                  <a:ea typeface="VT323"/>
                  <a:cs typeface="VT323"/>
                  <a:sym typeface="VT323"/>
                </a:rPr>
                <a:t>82% Success Rate</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9920" y="15696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17360" y="0"/>
            <a:ext cx="18744448" cy="102870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grpSp>
        <p:nvGrpSpPr>
          <p:cNvPr name="Group 8" id="8"/>
          <p:cNvGrpSpPr>
            <a:grpSpLocks noChangeAspect="true"/>
          </p:cNvGrpSpPr>
          <p:nvPr/>
        </p:nvGrpSpPr>
        <p:grpSpPr>
          <a:xfrm rot="0">
            <a:off x="6466320" y="6742800"/>
            <a:ext cx="11030400" cy="2702880"/>
            <a:chOff x="0" y="0"/>
            <a:chExt cx="14707200" cy="3603840"/>
          </a:xfrm>
        </p:grpSpPr>
        <p:sp>
          <p:nvSpPr>
            <p:cNvPr name="Freeform 9" id="9"/>
            <p:cNvSpPr/>
            <p:nvPr/>
          </p:nvSpPr>
          <p:spPr>
            <a:xfrm flipH="false" flipV="false" rot="0">
              <a:off x="0" y="0"/>
              <a:ext cx="14707236" cy="3603879"/>
            </a:xfrm>
            <a:custGeom>
              <a:avLst/>
              <a:gdLst/>
              <a:ahLst/>
              <a:cxnLst/>
              <a:rect r="r" b="b" t="t" l="l"/>
              <a:pathLst>
                <a:path h="3603879" w="14707236">
                  <a:moveTo>
                    <a:pt x="0" y="0"/>
                  </a:moveTo>
                  <a:lnTo>
                    <a:pt x="14707236" y="0"/>
                  </a:lnTo>
                  <a:lnTo>
                    <a:pt x="14707236" y="3603879"/>
                  </a:lnTo>
                  <a:lnTo>
                    <a:pt x="0" y="3603879"/>
                  </a:lnTo>
                  <a:lnTo>
                    <a:pt x="0" y="0"/>
                  </a:lnTo>
                  <a:close/>
                </a:path>
              </a:pathLst>
            </a:custGeom>
            <a:blipFill>
              <a:blip r:embed="rId5"/>
              <a:stretch>
                <a:fillRect l="0" t="-10" r="0" b="-9"/>
              </a:stretch>
            </a:blipFill>
          </p:spPr>
        </p:sp>
      </p:grpSp>
      <p:grpSp>
        <p:nvGrpSpPr>
          <p:cNvPr name="Group 10" id="10"/>
          <p:cNvGrpSpPr>
            <a:grpSpLocks noChangeAspect="true"/>
          </p:cNvGrpSpPr>
          <p:nvPr/>
        </p:nvGrpSpPr>
        <p:grpSpPr>
          <a:xfrm rot="0">
            <a:off x="1110960" y="1635840"/>
            <a:ext cx="10797840" cy="6048000"/>
            <a:chOff x="0" y="0"/>
            <a:chExt cx="14397120" cy="8064000"/>
          </a:xfrm>
        </p:grpSpPr>
        <p:sp>
          <p:nvSpPr>
            <p:cNvPr name="Freeform 11" id="11"/>
            <p:cNvSpPr/>
            <p:nvPr/>
          </p:nvSpPr>
          <p:spPr>
            <a:xfrm flipH="false" flipV="false" rot="0">
              <a:off x="0" y="0"/>
              <a:ext cx="14397101" cy="8063992"/>
            </a:xfrm>
            <a:custGeom>
              <a:avLst/>
              <a:gdLst/>
              <a:ahLst/>
              <a:cxnLst/>
              <a:rect r="r" b="b" t="t" l="l"/>
              <a:pathLst>
                <a:path h="8063992" w="14397101">
                  <a:moveTo>
                    <a:pt x="0" y="0"/>
                  </a:moveTo>
                  <a:lnTo>
                    <a:pt x="14397101" y="0"/>
                  </a:lnTo>
                  <a:lnTo>
                    <a:pt x="14397101" y="8063992"/>
                  </a:lnTo>
                  <a:lnTo>
                    <a:pt x="0" y="8063992"/>
                  </a:lnTo>
                  <a:lnTo>
                    <a:pt x="0" y="0"/>
                  </a:lnTo>
                  <a:close/>
                </a:path>
              </a:pathLst>
            </a:custGeom>
            <a:blipFill>
              <a:blip r:embed="rId6"/>
              <a:stretch>
                <a:fillRect l="0" t="-1" r="0" b="-1"/>
              </a:stretch>
            </a:blipFill>
          </p:spPr>
        </p:sp>
      </p:grpSp>
      <p:grpSp>
        <p:nvGrpSpPr>
          <p:cNvPr name="Group 12" id="12"/>
          <p:cNvGrpSpPr>
            <a:grpSpLocks noChangeAspect="true"/>
          </p:cNvGrpSpPr>
          <p:nvPr/>
        </p:nvGrpSpPr>
        <p:grpSpPr>
          <a:xfrm rot="0">
            <a:off x="12755190" y="1875270"/>
            <a:ext cx="4252260" cy="4172340"/>
            <a:chOff x="0" y="0"/>
            <a:chExt cx="5669680" cy="5563120"/>
          </a:xfrm>
        </p:grpSpPr>
        <p:sp>
          <p:nvSpPr>
            <p:cNvPr name="Freeform 13" id="13"/>
            <p:cNvSpPr/>
            <p:nvPr/>
          </p:nvSpPr>
          <p:spPr>
            <a:xfrm flipH="false" flipV="false" rot="0">
              <a:off x="0" y="0"/>
              <a:ext cx="5669661" cy="5563108"/>
            </a:xfrm>
            <a:custGeom>
              <a:avLst/>
              <a:gdLst/>
              <a:ahLst/>
              <a:cxnLst/>
              <a:rect r="r" b="b" t="t" l="l"/>
              <a:pathLst>
                <a:path h="5563108" w="5669661">
                  <a:moveTo>
                    <a:pt x="0" y="0"/>
                  </a:moveTo>
                  <a:lnTo>
                    <a:pt x="5669661" y="0"/>
                  </a:lnTo>
                  <a:lnTo>
                    <a:pt x="5669661" y="5563108"/>
                  </a:lnTo>
                  <a:lnTo>
                    <a:pt x="0" y="5563108"/>
                  </a:lnTo>
                  <a:lnTo>
                    <a:pt x="0" y="0"/>
                  </a:lnTo>
                  <a:close/>
                </a:path>
              </a:pathLst>
            </a:custGeom>
            <a:blipFill>
              <a:blip r:embed="rId7"/>
              <a:stretch>
                <a:fillRect l="-8431" t="-9550" r="-8107" b="-9220"/>
              </a:stretch>
            </a:blipFill>
          </p:spPr>
        </p:sp>
      </p:grpSp>
      <p:grpSp>
        <p:nvGrpSpPr>
          <p:cNvPr name="Group 14" id="14"/>
          <p:cNvGrpSpPr/>
          <p:nvPr/>
        </p:nvGrpSpPr>
        <p:grpSpPr>
          <a:xfrm rot="0">
            <a:off x="3714480" y="306720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191919"/>
                  </a:solidFill>
                  <a:latin typeface="VT323"/>
                  <a:ea typeface="VT323"/>
                  <a:cs typeface="VT323"/>
                  <a:sym typeface="VT323"/>
                </a:rPr>
                <a:t>KEY FINDINGS</a:t>
              </a:r>
            </a:p>
          </p:txBody>
        </p:sp>
      </p:grpSp>
      <p:grpSp>
        <p:nvGrpSpPr>
          <p:cNvPr name="Group 17" id="17"/>
          <p:cNvGrpSpPr/>
          <p:nvPr/>
        </p:nvGrpSpPr>
        <p:grpSpPr>
          <a:xfrm rot="0">
            <a:off x="1562400" y="3828960"/>
            <a:ext cx="1561680" cy="1523520"/>
            <a:chOff x="0" y="0"/>
            <a:chExt cx="2082240" cy="2031360"/>
          </a:xfrm>
        </p:grpSpPr>
        <p:sp>
          <p:nvSpPr>
            <p:cNvPr name="Freeform 18" id="18"/>
            <p:cNvSpPr/>
            <p:nvPr/>
          </p:nvSpPr>
          <p:spPr>
            <a:xfrm flipH="false" flipV="false" rot="0">
              <a:off x="0" y="0"/>
              <a:ext cx="2082240" cy="2031360"/>
            </a:xfrm>
            <a:custGeom>
              <a:avLst/>
              <a:gdLst/>
              <a:ahLst/>
              <a:cxnLst/>
              <a:rect r="r" b="b" t="t" l="l"/>
              <a:pathLst>
                <a:path h="2031360" w="2082240">
                  <a:moveTo>
                    <a:pt x="0" y="0"/>
                  </a:moveTo>
                  <a:lnTo>
                    <a:pt x="2082240" y="0"/>
                  </a:lnTo>
                  <a:lnTo>
                    <a:pt x="2082240" y="2031360"/>
                  </a:lnTo>
                  <a:lnTo>
                    <a:pt x="0" y="2031360"/>
                  </a:lnTo>
                  <a:close/>
                </a:path>
              </a:pathLst>
            </a:custGeom>
            <a:solidFill>
              <a:srgbClr val="000000">
                <a:alpha val="0"/>
              </a:srgbClr>
            </a:solidFill>
          </p:spPr>
        </p:sp>
        <p:sp>
          <p:nvSpPr>
            <p:cNvPr name="TextBox 19" id="19"/>
            <p:cNvSpPr txBox="true"/>
            <p:nvPr/>
          </p:nvSpPr>
          <p:spPr>
            <a:xfrm>
              <a:off x="0" y="28575"/>
              <a:ext cx="2082240" cy="2002785"/>
            </a:xfrm>
            <a:prstGeom prst="rect">
              <a:avLst/>
            </a:prstGeom>
          </p:spPr>
          <p:txBody>
            <a:bodyPr anchor="ctr" rtlCol="false" tIns="0" lIns="0" bIns="0" rIns="0"/>
            <a:lstStyle/>
            <a:p>
              <a:pPr algn="ctr">
                <a:lnSpc>
                  <a:spcPts val="8880"/>
                </a:lnSpc>
              </a:pPr>
              <a:r>
                <a:rPr lang="en-US" sz="9250">
                  <a:solidFill>
                    <a:srgbClr val="707070"/>
                  </a:solidFill>
                  <a:latin typeface="Calibri (MS)"/>
                  <a:ea typeface="Calibri (MS)"/>
                  <a:cs typeface="Calibri (MS)"/>
                  <a:sym typeface="Calibri (MS)"/>
                </a:rPr>
                <a:t>01</a:t>
              </a:r>
            </a:p>
          </p:txBody>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69920" y="1569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8" id="8"/>
          <p:cNvSpPr txBox="true"/>
          <p:nvPr/>
        </p:nvSpPr>
        <p:spPr>
          <a:xfrm rot="0">
            <a:off x="8973720" y="5202540"/>
            <a:ext cx="6912255" cy="205586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CANCELLATION RATE AROUND 12%</a:t>
            </a:r>
          </a:p>
        </p:txBody>
      </p:sp>
      <p:grpSp>
        <p:nvGrpSpPr>
          <p:cNvPr name="Group 9" id="9"/>
          <p:cNvGrpSpPr/>
          <p:nvPr/>
        </p:nvGrpSpPr>
        <p:grpSpPr>
          <a:xfrm rot="0">
            <a:off x="3127335" y="4055760"/>
            <a:ext cx="4151007" cy="4273225"/>
            <a:chOff x="0" y="0"/>
            <a:chExt cx="5534676" cy="5697634"/>
          </a:xfrm>
        </p:grpSpPr>
        <p:grpSp>
          <p:nvGrpSpPr>
            <p:cNvPr name="Group 10" id="10"/>
            <p:cNvGrpSpPr>
              <a:grpSpLocks noChangeAspect="true"/>
            </p:cNvGrpSpPr>
            <p:nvPr/>
          </p:nvGrpSpPr>
          <p:grpSpPr>
            <a:xfrm rot="0">
              <a:off x="0" y="0"/>
              <a:ext cx="5502457" cy="532335"/>
              <a:chOff x="0" y="0"/>
              <a:chExt cx="7575800" cy="732920"/>
            </a:xfrm>
          </p:grpSpPr>
          <p:sp>
            <p:nvSpPr>
              <p:cNvPr name="Freeform 11" id="11"/>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2" id="12"/>
            <p:cNvGrpSpPr>
              <a:grpSpLocks noChangeAspect="true"/>
            </p:cNvGrpSpPr>
            <p:nvPr/>
          </p:nvGrpSpPr>
          <p:grpSpPr>
            <a:xfrm rot="0">
              <a:off x="13771" y="532335"/>
              <a:ext cx="5520905" cy="5165299"/>
              <a:chOff x="0" y="0"/>
              <a:chExt cx="7601200" cy="7111600"/>
            </a:xfrm>
          </p:grpSpPr>
          <p:sp>
            <p:nvSpPr>
              <p:cNvPr name="Freeform 13" id="13"/>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0" t="-3442" r="0" b="-3442"/>
                </a:stretch>
              </a:blipFill>
            </p:spPr>
          </p:sp>
        </p:grpSp>
      </p:grpSp>
      <p:grpSp>
        <p:nvGrpSpPr>
          <p:cNvPr name="Group 14" id="14"/>
          <p:cNvGrpSpPr/>
          <p:nvPr/>
        </p:nvGrpSpPr>
        <p:grpSpPr>
          <a:xfrm rot="0">
            <a:off x="1028700" y="100872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KEY</a:t>
              </a:r>
              <a:r>
                <a:rPr lang="en-US" sz="8000">
                  <a:solidFill>
                    <a:srgbClr val="191919"/>
                  </a:solidFill>
                  <a:latin typeface="VT323"/>
                  <a:ea typeface="VT323"/>
                  <a:cs typeface="VT323"/>
                  <a:sym typeface="VT323"/>
                </a:rPr>
                <a:t> </a:t>
              </a:r>
              <a:r>
                <a:rPr lang="en-US" sz="8000">
                  <a:solidFill>
                    <a:srgbClr val="FFFFFF"/>
                  </a:solidFill>
                  <a:latin typeface="VT323"/>
                  <a:ea typeface="VT323"/>
                  <a:cs typeface="VT323"/>
                  <a:sym typeface="VT323"/>
                </a:rPr>
                <a:t>FINDINGS</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69920" y="1569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8" id="8"/>
          <p:cNvSpPr txBox="true"/>
          <p:nvPr/>
        </p:nvSpPr>
        <p:spPr>
          <a:xfrm rot="0">
            <a:off x="8973720" y="4697715"/>
            <a:ext cx="6912255" cy="306551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FREQUENT USERS CONTRIBUTE ~40% OF TOTAL RIDES</a:t>
            </a:r>
          </a:p>
        </p:txBody>
      </p:sp>
      <p:grpSp>
        <p:nvGrpSpPr>
          <p:cNvPr name="Group 9" id="9"/>
          <p:cNvGrpSpPr/>
          <p:nvPr/>
        </p:nvGrpSpPr>
        <p:grpSpPr>
          <a:xfrm rot="0">
            <a:off x="3127335" y="4055760"/>
            <a:ext cx="4151007" cy="4273225"/>
            <a:chOff x="0" y="0"/>
            <a:chExt cx="5534676" cy="5697634"/>
          </a:xfrm>
        </p:grpSpPr>
        <p:grpSp>
          <p:nvGrpSpPr>
            <p:cNvPr name="Group 10" id="10"/>
            <p:cNvGrpSpPr>
              <a:grpSpLocks noChangeAspect="true"/>
            </p:cNvGrpSpPr>
            <p:nvPr/>
          </p:nvGrpSpPr>
          <p:grpSpPr>
            <a:xfrm rot="0">
              <a:off x="0" y="0"/>
              <a:ext cx="5502457" cy="532335"/>
              <a:chOff x="0" y="0"/>
              <a:chExt cx="7575800" cy="732920"/>
            </a:xfrm>
          </p:grpSpPr>
          <p:sp>
            <p:nvSpPr>
              <p:cNvPr name="Freeform 11" id="11"/>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2" id="12"/>
            <p:cNvGrpSpPr>
              <a:grpSpLocks noChangeAspect="true"/>
            </p:cNvGrpSpPr>
            <p:nvPr/>
          </p:nvGrpSpPr>
          <p:grpSpPr>
            <a:xfrm rot="0">
              <a:off x="13771" y="532335"/>
              <a:ext cx="5520905" cy="5165299"/>
              <a:chOff x="0" y="0"/>
              <a:chExt cx="7601200" cy="7111600"/>
            </a:xfrm>
          </p:grpSpPr>
          <p:sp>
            <p:nvSpPr>
              <p:cNvPr name="Freeform 13" id="13"/>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30470" t="-56237" r="-137740" b="0"/>
                </a:stretch>
              </a:blipFill>
            </p:spPr>
          </p:sp>
        </p:grpSp>
      </p:grpSp>
      <p:grpSp>
        <p:nvGrpSpPr>
          <p:cNvPr name="Group 14" id="14"/>
          <p:cNvGrpSpPr/>
          <p:nvPr/>
        </p:nvGrpSpPr>
        <p:grpSpPr>
          <a:xfrm rot="0">
            <a:off x="1028700" y="100872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KEY FINDINGS</a:t>
              </a:r>
            </a:p>
          </p:txBody>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69920" y="1569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8" id="8"/>
          <p:cNvSpPr txBox="true"/>
          <p:nvPr/>
        </p:nvSpPr>
        <p:spPr>
          <a:xfrm rot="0">
            <a:off x="8973720" y="4131960"/>
            <a:ext cx="6912255" cy="407516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Payment method influences cancellation likelihood</a:t>
            </a:r>
          </a:p>
        </p:txBody>
      </p:sp>
      <p:grpSp>
        <p:nvGrpSpPr>
          <p:cNvPr name="Group 9" id="9"/>
          <p:cNvGrpSpPr/>
          <p:nvPr/>
        </p:nvGrpSpPr>
        <p:grpSpPr>
          <a:xfrm rot="0">
            <a:off x="3127335" y="4055760"/>
            <a:ext cx="4151007" cy="4273225"/>
            <a:chOff x="0" y="0"/>
            <a:chExt cx="5534676" cy="5697634"/>
          </a:xfrm>
        </p:grpSpPr>
        <p:grpSp>
          <p:nvGrpSpPr>
            <p:cNvPr name="Group 10" id="10"/>
            <p:cNvGrpSpPr>
              <a:grpSpLocks noChangeAspect="true"/>
            </p:cNvGrpSpPr>
            <p:nvPr/>
          </p:nvGrpSpPr>
          <p:grpSpPr>
            <a:xfrm rot="0">
              <a:off x="0" y="0"/>
              <a:ext cx="5502457" cy="532335"/>
              <a:chOff x="0" y="0"/>
              <a:chExt cx="7575800" cy="732920"/>
            </a:xfrm>
          </p:grpSpPr>
          <p:sp>
            <p:nvSpPr>
              <p:cNvPr name="Freeform 11" id="11"/>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2" id="12"/>
            <p:cNvGrpSpPr>
              <a:grpSpLocks noChangeAspect="true"/>
            </p:cNvGrpSpPr>
            <p:nvPr/>
          </p:nvGrpSpPr>
          <p:grpSpPr>
            <a:xfrm rot="0">
              <a:off x="13771" y="532335"/>
              <a:ext cx="5520905" cy="5165299"/>
              <a:chOff x="0" y="0"/>
              <a:chExt cx="7601200" cy="7111600"/>
            </a:xfrm>
          </p:grpSpPr>
          <p:sp>
            <p:nvSpPr>
              <p:cNvPr name="Freeform 13" id="13"/>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1998" t="-3442" r="-3330" b="-9137"/>
                </a:stretch>
              </a:blipFill>
            </p:spPr>
          </p:sp>
        </p:grpSp>
      </p:grpSp>
      <p:grpSp>
        <p:nvGrpSpPr>
          <p:cNvPr name="Group 14" id="14"/>
          <p:cNvGrpSpPr/>
          <p:nvPr/>
        </p:nvGrpSpPr>
        <p:grpSpPr>
          <a:xfrm rot="0">
            <a:off x="1028700" y="100872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KEY FINDINGS</a:t>
              </a:r>
            </a:p>
          </p:txBody>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69920" y="1569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8" id="8"/>
          <p:cNvSpPr txBox="true"/>
          <p:nvPr/>
        </p:nvSpPr>
        <p:spPr>
          <a:xfrm rot="0">
            <a:off x="8973720" y="4131960"/>
            <a:ext cx="6912255" cy="205586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Peak demand hours: 9AM and 6PM</a:t>
            </a:r>
          </a:p>
        </p:txBody>
      </p:sp>
      <p:grpSp>
        <p:nvGrpSpPr>
          <p:cNvPr name="Group 9" id="9"/>
          <p:cNvGrpSpPr/>
          <p:nvPr/>
        </p:nvGrpSpPr>
        <p:grpSpPr>
          <a:xfrm rot="0">
            <a:off x="3127335" y="4055760"/>
            <a:ext cx="4151007" cy="4273225"/>
            <a:chOff x="0" y="0"/>
            <a:chExt cx="5534676" cy="5697634"/>
          </a:xfrm>
        </p:grpSpPr>
        <p:grpSp>
          <p:nvGrpSpPr>
            <p:cNvPr name="Group 10" id="10"/>
            <p:cNvGrpSpPr>
              <a:grpSpLocks noChangeAspect="true"/>
            </p:cNvGrpSpPr>
            <p:nvPr/>
          </p:nvGrpSpPr>
          <p:grpSpPr>
            <a:xfrm rot="0">
              <a:off x="0" y="0"/>
              <a:ext cx="5502457" cy="532335"/>
              <a:chOff x="0" y="0"/>
              <a:chExt cx="7575800" cy="732920"/>
            </a:xfrm>
          </p:grpSpPr>
          <p:sp>
            <p:nvSpPr>
              <p:cNvPr name="Freeform 11" id="11"/>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2" id="12"/>
            <p:cNvGrpSpPr>
              <a:grpSpLocks noChangeAspect="true"/>
            </p:cNvGrpSpPr>
            <p:nvPr/>
          </p:nvGrpSpPr>
          <p:grpSpPr>
            <a:xfrm rot="0">
              <a:off x="13771" y="532335"/>
              <a:ext cx="5520905" cy="5165299"/>
              <a:chOff x="0" y="0"/>
              <a:chExt cx="7601200" cy="7111600"/>
            </a:xfrm>
          </p:grpSpPr>
          <p:sp>
            <p:nvSpPr>
              <p:cNvPr name="Freeform 13" id="13"/>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1332" t="-4154" r="-3996" b="-8425"/>
                </a:stretch>
              </a:blipFill>
            </p:spPr>
          </p:sp>
        </p:grpSp>
      </p:grpSp>
      <p:grpSp>
        <p:nvGrpSpPr>
          <p:cNvPr name="Group 14" id="14"/>
          <p:cNvGrpSpPr/>
          <p:nvPr/>
        </p:nvGrpSpPr>
        <p:grpSpPr>
          <a:xfrm rot="0">
            <a:off x="1028700" y="100872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KEY FINDINGS</a:t>
              </a:r>
            </a:p>
          </p:txBody>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169920" y="1569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sp>
        <p:nvSpPr>
          <p:cNvPr name="TextBox 8" id="8"/>
          <p:cNvSpPr txBox="true"/>
          <p:nvPr/>
        </p:nvSpPr>
        <p:spPr>
          <a:xfrm rot="0">
            <a:off x="8973720" y="4131960"/>
            <a:ext cx="6912255" cy="4075165"/>
          </a:xfrm>
          <a:prstGeom prst="rect">
            <a:avLst/>
          </a:prstGeom>
        </p:spPr>
        <p:txBody>
          <a:bodyPr anchor="t" rtlCol="false" tIns="0" lIns="0" bIns="0" rIns="0">
            <a:spAutoFit/>
          </a:bodyPr>
          <a:lstStyle/>
          <a:p>
            <a:pPr algn="l">
              <a:lnSpc>
                <a:spcPts val="7992"/>
              </a:lnSpc>
            </a:pPr>
            <a:r>
              <a:rPr lang="en-US" sz="7400">
                <a:solidFill>
                  <a:srgbClr val="FFFFFF"/>
                </a:solidFill>
                <a:latin typeface="VT323"/>
                <a:ea typeface="VT323"/>
                <a:cs typeface="VT323"/>
                <a:sym typeface="VT323"/>
              </a:rPr>
              <a:t>Incomplete rides driven by network issues and driver delays</a:t>
            </a:r>
          </a:p>
        </p:txBody>
      </p:sp>
      <p:grpSp>
        <p:nvGrpSpPr>
          <p:cNvPr name="Group 9" id="9"/>
          <p:cNvGrpSpPr/>
          <p:nvPr/>
        </p:nvGrpSpPr>
        <p:grpSpPr>
          <a:xfrm rot="0">
            <a:off x="3127335" y="4055760"/>
            <a:ext cx="4151007" cy="4273225"/>
            <a:chOff x="0" y="0"/>
            <a:chExt cx="5534676" cy="5697634"/>
          </a:xfrm>
        </p:grpSpPr>
        <p:grpSp>
          <p:nvGrpSpPr>
            <p:cNvPr name="Group 10" id="10"/>
            <p:cNvGrpSpPr>
              <a:grpSpLocks noChangeAspect="true"/>
            </p:cNvGrpSpPr>
            <p:nvPr/>
          </p:nvGrpSpPr>
          <p:grpSpPr>
            <a:xfrm rot="0">
              <a:off x="0" y="0"/>
              <a:ext cx="5502457" cy="532335"/>
              <a:chOff x="0" y="0"/>
              <a:chExt cx="7575800" cy="732920"/>
            </a:xfrm>
          </p:grpSpPr>
          <p:sp>
            <p:nvSpPr>
              <p:cNvPr name="Freeform 11" id="11"/>
              <p:cNvSpPr/>
              <p:nvPr/>
            </p:nvSpPr>
            <p:spPr>
              <a:xfrm flipH="false" flipV="false" rot="0">
                <a:off x="0" y="0"/>
                <a:ext cx="7575804" cy="732917"/>
              </a:xfrm>
              <a:custGeom>
                <a:avLst/>
                <a:gdLst/>
                <a:ahLst/>
                <a:cxnLst/>
                <a:rect r="r" b="b" t="t" l="l"/>
                <a:pathLst>
                  <a:path h="732917" w="7575804">
                    <a:moveTo>
                      <a:pt x="0" y="0"/>
                    </a:moveTo>
                    <a:lnTo>
                      <a:pt x="7575804" y="0"/>
                    </a:lnTo>
                    <a:lnTo>
                      <a:pt x="7575804" y="732917"/>
                    </a:lnTo>
                    <a:lnTo>
                      <a:pt x="0" y="732917"/>
                    </a:lnTo>
                    <a:lnTo>
                      <a:pt x="0" y="0"/>
                    </a:lnTo>
                    <a:close/>
                  </a:path>
                </a:pathLst>
              </a:custGeom>
              <a:blipFill>
                <a:blip r:embed="rId4"/>
                <a:stretch>
                  <a:fillRect l="-168207" t="0" r="-3208" b="0"/>
                </a:stretch>
              </a:blipFill>
            </p:spPr>
          </p:sp>
        </p:grpSp>
        <p:grpSp>
          <p:nvGrpSpPr>
            <p:cNvPr name="Group 12" id="12"/>
            <p:cNvGrpSpPr>
              <a:grpSpLocks noChangeAspect="true"/>
            </p:cNvGrpSpPr>
            <p:nvPr/>
          </p:nvGrpSpPr>
          <p:grpSpPr>
            <a:xfrm rot="0">
              <a:off x="13771" y="532335"/>
              <a:ext cx="5520905" cy="5165299"/>
              <a:chOff x="0" y="0"/>
              <a:chExt cx="7601200" cy="7111600"/>
            </a:xfrm>
          </p:grpSpPr>
          <p:sp>
            <p:nvSpPr>
              <p:cNvPr name="Freeform 13" id="13"/>
              <p:cNvSpPr/>
              <p:nvPr/>
            </p:nvSpPr>
            <p:spPr>
              <a:xfrm flipH="false" flipV="false" rot="0">
                <a:off x="0" y="0"/>
                <a:ext cx="7601204" cy="7111619"/>
              </a:xfrm>
              <a:custGeom>
                <a:avLst/>
                <a:gdLst/>
                <a:ahLst/>
                <a:cxnLst/>
                <a:rect r="r" b="b" t="t" l="l"/>
                <a:pathLst>
                  <a:path h="7111619" w="7601204">
                    <a:moveTo>
                      <a:pt x="0" y="0"/>
                    </a:moveTo>
                    <a:lnTo>
                      <a:pt x="7601204" y="0"/>
                    </a:lnTo>
                    <a:lnTo>
                      <a:pt x="7601204" y="7111619"/>
                    </a:lnTo>
                    <a:lnTo>
                      <a:pt x="0" y="7111619"/>
                    </a:lnTo>
                    <a:lnTo>
                      <a:pt x="0" y="0"/>
                    </a:lnTo>
                    <a:close/>
                  </a:path>
                </a:pathLst>
              </a:custGeom>
              <a:blipFill>
                <a:blip r:embed="rId5"/>
                <a:stretch>
                  <a:fillRect l="-666" t="-3442" r="-5661" b="-10205"/>
                </a:stretch>
              </a:blipFill>
            </p:spPr>
          </p:sp>
        </p:grpSp>
      </p:grpSp>
      <p:grpSp>
        <p:nvGrpSpPr>
          <p:cNvPr name="Group 14" id="14"/>
          <p:cNvGrpSpPr/>
          <p:nvPr/>
        </p:nvGrpSpPr>
        <p:grpSpPr>
          <a:xfrm rot="0">
            <a:off x="1028700" y="100872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FFFFFF"/>
                  </a:solidFill>
                  <a:latin typeface="VT323"/>
                  <a:ea typeface="VT323"/>
                  <a:cs typeface="VT323"/>
                  <a:sym typeface="VT323"/>
                </a:rPr>
                <a:t>KEY FINDINGS</a:t>
              </a:r>
            </a:p>
          </p:txBody>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9920" y="156960"/>
            <a:ext cx="17947440" cy="9849600"/>
            <a:chOff x="0" y="0"/>
            <a:chExt cx="23929920" cy="13132800"/>
          </a:xfrm>
        </p:grpSpPr>
        <p:sp>
          <p:nvSpPr>
            <p:cNvPr name="Freeform 3" id="3"/>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2"/>
              <a:stretch>
                <a:fillRect l="0" t="-9080" r="0" b="-9080"/>
              </a:stretch>
            </a:blipFill>
          </p:spPr>
        </p:sp>
      </p:grpSp>
      <p:grpSp>
        <p:nvGrpSpPr>
          <p:cNvPr name="Group 4" id="4"/>
          <p:cNvGrpSpPr>
            <a:grpSpLocks noChangeAspect="true"/>
          </p:cNvGrpSpPr>
          <p:nvPr/>
        </p:nvGrpSpPr>
        <p:grpSpPr>
          <a:xfrm rot="0">
            <a:off x="322320" y="309360"/>
            <a:ext cx="17947440" cy="9849600"/>
            <a:chOff x="0" y="0"/>
            <a:chExt cx="23929920" cy="13132800"/>
          </a:xfrm>
        </p:grpSpPr>
        <p:sp>
          <p:nvSpPr>
            <p:cNvPr name="Freeform 5" id="5"/>
            <p:cNvSpPr/>
            <p:nvPr/>
          </p:nvSpPr>
          <p:spPr>
            <a:xfrm flipH="false" flipV="false" rot="0">
              <a:off x="0" y="0"/>
              <a:ext cx="23929975" cy="13132815"/>
            </a:xfrm>
            <a:custGeom>
              <a:avLst/>
              <a:gdLst/>
              <a:ahLst/>
              <a:cxnLst/>
              <a:rect r="r" b="b" t="t" l="l"/>
              <a:pathLst>
                <a:path h="13132815" w="23929975">
                  <a:moveTo>
                    <a:pt x="0" y="0"/>
                  </a:moveTo>
                  <a:lnTo>
                    <a:pt x="23929975" y="0"/>
                  </a:lnTo>
                  <a:lnTo>
                    <a:pt x="23929975" y="13132815"/>
                  </a:lnTo>
                  <a:lnTo>
                    <a:pt x="0" y="13132815"/>
                  </a:lnTo>
                  <a:lnTo>
                    <a:pt x="0" y="0"/>
                  </a:lnTo>
                  <a:close/>
                </a:path>
              </a:pathLst>
            </a:custGeom>
            <a:blipFill>
              <a:blip r:embed="rId3"/>
              <a:stretch>
                <a:fillRect l="0" t="-41107" r="0" b="-41107"/>
              </a:stretch>
            </a:blipFill>
          </p:spPr>
        </p:sp>
      </p:grpSp>
      <p:grpSp>
        <p:nvGrpSpPr>
          <p:cNvPr name="Group 6" id="6"/>
          <p:cNvGrpSpPr>
            <a:grpSpLocks noChangeAspect="true"/>
          </p:cNvGrpSpPr>
          <p:nvPr/>
        </p:nvGrpSpPr>
        <p:grpSpPr>
          <a:xfrm rot="0">
            <a:off x="540720" y="393120"/>
            <a:ext cx="17289360" cy="615600"/>
            <a:chOff x="0" y="0"/>
            <a:chExt cx="23052480" cy="820800"/>
          </a:xfrm>
        </p:grpSpPr>
        <p:sp>
          <p:nvSpPr>
            <p:cNvPr name="Freeform 7" id="7"/>
            <p:cNvSpPr/>
            <p:nvPr/>
          </p:nvSpPr>
          <p:spPr>
            <a:xfrm flipH="false" flipV="false" rot="0">
              <a:off x="0" y="0"/>
              <a:ext cx="23052532" cy="820801"/>
            </a:xfrm>
            <a:custGeom>
              <a:avLst/>
              <a:gdLst/>
              <a:ahLst/>
              <a:cxnLst/>
              <a:rect r="r" b="b" t="t" l="l"/>
              <a:pathLst>
                <a:path h="820801" w="23052532">
                  <a:moveTo>
                    <a:pt x="0" y="0"/>
                  </a:moveTo>
                  <a:lnTo>
                    <a:pt x="23052532" y="0"/>
                  </a:lnTo>
                  <a:lnTo>
                    <a:pt x="23052532" y="820801"/>
                  </a:lnTo>
                  <a:lnTo>
                    <a:pt x="0" y="820801"/>
                  </a:lnTo>
                  <a:lnTo>
                    <a:pt x="0" y="0"/>
                  </a:lnTo>
                  <a:close/>
                </a:path>
              </a:pathLst>
            </a:custGeom>
            <a:blipFill>
              <a:blip r:embed="rId4"/>
              <a:stretch>
                <a:fillRect l="0" t="-54" r="0" b="-54"/>
              </a:stretch>
            </a:blipFill>
          </p:spPr>
        </p:sp>
      </p:grpSp>
      <p:grpSp>
        <p:nvGrpSpPr>
          <p:cNvPr name="Group 8" id="8"/>
          <p:cNvGrpSpPr>
            <a:grpSpLocks noChangeAspect="true"/>
          </p:cNvGrpSpPr>
          <p:nvPr/>
        </p:nvGrpSpPr>
        <p:grpSpPr>
          <a:xfrm rot="0">
            <a:off x="6466320" y="6742800"/>
            <a:ext cx="11030400" cy="2702880"/>
            <a:chOff x="0" y="0"/>
            <a:chExt cx="14707200" cy="3603840"/>
          </a:xfrm>
        </p:grpSpPr>
        <p:sp>
          <p:nvSpPr>
            <p:cNvPr name="Freeform 9" id="9"/>
            <p:cNvSpPr/>
            <p:nvPr/>
          </p:nvSpPr>
          <p:spPr>
            <a:xfrm flipH="false" flipV="false" rot="0">
              <a:off x="0" y="0"/>
              <a:ext cx="14707236" cy="3603879"/>
            </a:xfrm>
            <a:custGeom>
              <a:avLst/>
              <a:gdLst/>
              <a:ahLst/>
              <a:cxnLst/>
              <a:rect r="r" b="b" t="t" l="l"/>
              <a:pathLst>
                <a:path h="3603879" w="14707236">
                  <a:moveTo>
                    <a:pt x="0" y="0"/>
                  </a:moveTo>
                  <a:lnTo>
                    <a:pt x="14707236" y="0"/>
                  </a:lnTo>
                  <a:lnTo>
                    <a:pt x="14707236" y="3603879"/>
                  </a:lnTo>
                  <a:lnTo>
                    <a:pt x="0" y="3603879"/>
                  </a:lnTo>
                  <a:lnTo>
                    <a:pt x="0" y="0"/>
                  </a:lnTo>
                  <a:close/>
                </a:path>
              </a:pathLst>
            </a:custGeom>
            <a:blipFill>
              <a:blip r:embed="rId5"/>
              <a:stretch>
                <a:fillRect l="0" t="-10" r="0" b="-9"/>
              </a:stretch>
            </a:blipFill>
          </p:spPr>
        </p:sp>
      </p:grpSp>
      <p:grpSp>
        <p:nvGrpSpPr>
          <p:cNvPr name="Group 10" id="10"/>
          <p:cNvGrpSpPr>
            <a:grpSpLocks noChangeAspect="true"/>
          </p:cNvGrpSpPr>
          <p:nvPr/>
        </p:nvGrpSpPr>
        <p:grpSpPr>
          <a:xfrm rot="0">
            <a:off x="1110960" y="1635840"/>
            <a:ext cx="10797840" cy="6048000"/>
            <a:chOff x="0" y="0"/>
            <a:chExt cx="14397120" cy="8064000"/>
          </a:xfrm>
        </p:grpSpPr>
        <p:sp>
          <p:nvSpPr>
            <p:cNvPr name="Freeform 11" id="11"/>
            <p:cNvSpPr/>
            <p:nvPr/>
          </p:nvSpPr>
          <p:spPr>
            <a:xfrm flipH="false" flipV="false" rot="0">
              <a:off x="0" y="0"/>
              <a:ext cx="14397101" cy="8063992"/>
            </a:xfrm>
            <a:custGeom>
              <a:avLst/>
              <a:gdLst/>
              <a:ahLst/>
              <a:cxnLst/>
              <a:rect r="r" b="b" t="t" l="l"/>
              <a:pathLst>
                <a:path h="8063992" w="14397101">
                  <a:moveTo>
                    <a:pt x="0" y="0"/>
                  </a:moveTo>
                  <a:lnTo>
                    <a:pt x="14397101" y="0"/>
                  </a:lnTo>
                  <a:lnTo>
                    <a:pt x="14397101" y="8063992"/>
                  </a:lnTo>
                  <a:lnTo>
                    <a:pt x="0" y="8063992"/>
                  </a:lnTo>
                  <a:lnTo>
                    <a:pt x="0" y="0"/>
                  </a:lnTo>
                  <a:close/>
                </a:path>
              </a:pathLst>
            </a:custGeom>
            <a:blipFill>
              <a:blip r:embed="rId6"/>
              <a:stretch>
                <a:fillRect l="0" t="-1" r="0" b="-1"/>
              </a:stretch>
            </a:blipFill>
          </p:spPr>
        </p:sp>
      </p:grpSp>
      <p:grpSp>
        <p:nvGrpSpPr>
          <p:cNvPr name="Group 12" id="12"/>
          <p:cNvGrpSpPr>
            <a:grpSpLocks noChangeAspect="true"/>
          </p:cNvGrpSpPr>
          <p:nvPr/>
        </p:nvGrpSpPr>
        <p:grpSpPr>
          <a:xfrm rot="0">
            <a:off x="12755190" y="1875270"/>
            <a:ext cx="4252260" cy="4172340"/>
            <a:chOff x="0" y="0"/>
            <a:chExt cx="5669680" cy="5563120"/>
          </a:xfrm>
        </p:grpSpPr>
        <p:sp>
          <p:nvSpPr>
            <p:cNvPr name="Freeform 13" id="13"/>
            <p:cNvSpPr/>
            <p:nvPr/>
          </p:nvSpPr>
          <p:spPr>
            <a:xfrm flipH="false" flipV="false" rot="0">
              <a:off x="0" y="0"/>
              <a:ext cx="5669661" cy="5563108"/>
            </a:xfrm>
            <a:custGeom>
              <a:avLst/>
              <a:gdLst/>
              <a:ahLst/>
              <a:cxnLst/>
              <a:rect r="r" b="b" t="t" l="l"/>
              <a:pathLst>
                <a:path h="5563108" w="5669661">
                  <a:moveTo>
                    <a:pt x="0" y="0"/>
                  </a:moveTo>
                  <a:lnTo>
                    <a:pt x="5669661" y="0"/>
                  </a:lnTo>
                  <a:lnTo>
                    <a:pt x="5669661" y="5563108"/>
                  </a:lnTo>
                  <a:lnTo>
                    <a:pt x="0" y="5563108"/>
                  </a:lnTo>
                  <a:lnTo>
                    <a:pt x="0" y="0"/>
                  </a:lnTo>
                  <a:close/>
                </a:path>
              </a:pathLst>
            </a:custGeom>
            <a:blipFill>
              <a:blip r:embed="rId7"/>
              <a:stretch>
                <a:fillRect l="-2863" t="0" r="-3579" b="-8482"/>
              </a:stretch>
            </a:blipFill>
          </p:spPr>
        </p:sp>
      </p:grpSp>
      <p:grpSp>
        <p:nvGrpSpPr>
          <p:cNvPr name="Group 14" id="14"/>
          <p:cNvGrpSpPr/>
          <p:nvPr/>
        </p:nvGrpSpPr>
        <p:grpSpPr>
          <a:xfrm rot="0">
            <a:off x="3714480" y="3067200"/>
            <a:ext cx="6914160" cy="3047040"/>
            <a:chOff x="0" y="0"/>
            <a:chExt cx="9218880" cy="4062720"/>
          </a:xfrm>
        </p:grpSpPr>
        <p:sp>
          <p:nvSpPr>
            <p:cNvPr name="Freeform 15" id="15"/>
            <p:cNvSpPr/>
            <p:nvPr/>
          </p:nvSpPr>
          <p:spPr>
            <a:xfrm flipH="false" flipV="false" rot="0">
              <a:off x="0" y="0"/>
              <a:ext cx="9218880" cy="4062720"/>
            </a:xfrm>
            <a:custGeom>
              <a:avLst/>
              <a:gdLst/>
              <a:ahLst/>
              <a:cxnLst/>
              <a:rect r="r" b="b" t="t" l="l"/>
              <a:pathLst>
                <a:path h="4062720" w="9218880">
                  <a:moveTo>
                    <a:pt x="0" y="0"/>
                  </a:moveTo>
                  <a:lnTo>
                    <a:pt x="9218880" y="0"/>
                  </a:lnTo>
                  <a:lnTo>
                    <a:pt x="9218880" y="4062720"/>
                  </a:lnTo>
                  <a:lnTo>
                    <a:pt x="0" y="4062720"/>
                  </a:lnTo>
                  <a:close/>
                </a:path>
              </a:pathLst>
            </a:custGeom>
            <a:solidFill>
              <a:srgbClr val="000000">
                <a:alpha val="0"/>
              </a:srgbClr>
            </a:solidFill>
          </p:spPr>
        </p:sp>
        <p:sp>
          <p:nvSpPr>
            <p:cNvPr name="TextBox 16" id="16"/>
            <p:cNvSpPr txBox="true"/>
            <p:nvPr/>
          </p:nvSpPr>
          <p:spPr>
            <a:xfrm>
              <a:off x="0" y="238125"/>
              <a:ext cx="9218880" cy="3824595"/>
            </a:xfrm>
            <a:prstGeom prst="rect">
              <a:avLst/>
            </a:prstGeom>
          </p:spPr>
          <p:txBody>
            <a:bodyPr anchor="ctr" rtlCol="false" tIns="0" lIns="0" bIns="0" rIns="0"/>
            <a:lstStyle/>
            <a:p>
              <a:pPr algn="l">
                <a:lnSpc>
                  <a:spcPts val="6912"/>
                </a:lnSpc>
              </a:pPr>
              <a:r>
                <a:rPr lang="en-US" sz="8000">
                  <a:solidFill>
                    <a:srgbClr val="191919"/>
                  </a:solidFill>
                  <a:latin typeface="VT323"/>
                  <a:ea typeface="VT323"/>
                  <a:cs typeface="VT323"/>
                  <a:sym typeface="VT323"/>
                </a:rPr>
                <a:t>RECOMMENDATIONS</a:t>
              </a:r>
            </a:p>
          </p:txBody>
        </p:sp>
      </p:grpSp>
      <p:grpSp>
        <p:nvGrpSpPr>
          <p:cNvPr name="Group 17" id="17"/>
          <p:cNvGrpSpPr/>
          <p:nvPr/>
        </p:nvGrpSpPr>
        <p:grpSpPr>
          <a:xfrm rot="0">
            <a:off x="1562400" y="3828960"/>
            <a:ext cx="1561680" cy="1861895"/>
            <a:chOff x="0" y="0"/>
            <a:chExt cx="2082240" cy="2482526"/>
          </a:xfrm>
        </p:grpSpPr>
        <p:sp>
          <p:nvSpPr>
            <p:cNvPr name="Freeform 18" id="18"/>
            <p:cNvSpPr/>
            <p:nvPr/>
          </p:nvSpPr>
          <p:spPr>
            <a:xfrm flipH="false" flipV="false" rot="0">
              <a:off x="0" y="0"/>
              <a:ext cx="2082240" cy="2482526"/>
            </a:xfrm>
            <a:custGeom>
              <a:avLst/>
              <a:gdLst/>
              <a:ahLst/>
              <a:cxnLst/>
              <a:rect r="r" b="b" t="t" l="l"/>
              <a:pathLst>
                <a:path h="2482526" w="2082240">
                  <a:moveTo>
                    <a:pt x="0" y="0"/>
                  </a:moveTo>
                  <a:lnTo>
                    <a:pt x="2082240" y="0"/>
                  </a:lnTo>
                  <a:lnTo>
                    <a:pt x="2082240" y="2482526"/>
                  </a:lnTo>
                  <a:lnTo>
                    <a:pt x="0" y="2482526"/>
                  </a:lnTo>
                  <a:close/>
                </a:path>
              </a:pathLst>
            </a:custGeom>
            <a:solidFill>
              <a:srgbClr val="000000">
                <a:alpha val="0"/>
              </a:srgbClr>
            </a:solidFill>
          </p:spPr>
        </p:sp>
        <p:sp>
          <p:nvSpPr>
            <p:cNvPr name="TextBox 19" id="19"/>
            <p:cNvSpPr txBox="true"/>
            <p:nvPr/>
          </p:nvSpPr>
          <p:spPr>
            <a:xfrm>
              <a:off x="0" y="28575"/>
              <a:ext cx="2082240" cy="2453951"/>
            </a:xfrm>
            <a:prstGeom prst="rect">
              <a:avLst/>
            </a:prstGeom>
          </p:spPr>
          <p:txBody>
            <a:bodyPr anchor="ctr" rtlCol="false" tIns="0" lIns="0" bIns="0" rIns="0"/>
            <a:lstStyle/>
            <a:p>
              <a:pPr algn="ctr">
                <a:lnSpc>
                  <a:spcPts val="8880"/>
                </a:lnSpc>
              </a:pPr>
              <a:r>
                <a:rPr lang="en-US" sz="9250">
                  <a:solidFill>
                    <a:srgbClr val="707070"/>
                  </a:solidFill>
                  <a:latin typeface="Calibri (MS)"/>
                  <a:ea typeface="Calibri (MS)"/>
                  <a:cs typeface="Calibri (MS)"/>
                  <a:sym typeface="Calibri (MS)"/>
                </a:rPr>
                <a:t>02</a:t>
              </a:r>
            </a:p>
          </p:txBody>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DAG5oFpI56k</dc:identifier>
  <dcterms:modified xsi:type="dcterms:W3CDTF">2011-08-01T06:04:30Z</dcterms:modified>
  <cp:revision>1</cp:revision>
  <dc:title>Rapido_July2025_Presentation</dc:title>
</cp:coreProperties>
</file>